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7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C4"/>
    <a:srgbClr val="DAE3F3"/>
    <a:srgbClr val="996600"/>
    <a:srgbClr val="FFFFFF"/>
    <a:srgbClr val="718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296E-73BF-42F3-A5B3-F562CE36D1D2}" v="194" dt="2022-06-24T05:30:14.17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5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5FABE-B4BB-4348-B5F9-48AE5E574B50}" type="datetimeFigureOut">
              <a:rPr lang="en-GB" smtClean="0"/>
              <a:t>24/06/2022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D2FE8-D3E5-4EF2-991D-A65E9CDD04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08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07B3B-30B6-4EE8-A917-C58CE0F3D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48F713-2A61-4E46-8A9C-B7B16A411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5EA341-FDF1-4DF2-9FDA-670B76BF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616E2C-74F4-4FD9-8E03-04558E5A09B2}" type="datetime1">
              <a:rPr lang="es-ES" smtClean="0"/>
              <a:t>24/06/2022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D07FE3-1EC0-4DA2-9C98-0D0538F9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6312E7-B6A8-4CF1-BCBC-019A1B45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546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810AA-5478-4D1A-9CB8-17D58D14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2C957D-86AD-4C97-9A13-A2ECEB38E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1892C-FDE2-46A7-B2E5-7F83A544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723022-8E13-400F-9411-BE8E9EF7CDE5}" type="datetime1">
              <a:rPr lang="es-ES" smtClean="0"/>
              <a:t>24/06/2022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56185F-ED5D-496D-B081-4FF1AA72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DDE020-D000-443F-B5C9-AE90011D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77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2A9D8A-F344-44D7-BB03-415C42BE6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A66D6F-ADCB-427D-9788-5148C11EC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6DC9E2-DBC5-4A79-8E3E-FBBF2807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5CE652-C85E-4D23-A73B-A1617082C3CC}" type="datetime1">
              <a:rPr lang="es-ES" smtClean="0"/>
              <a:t>24/06/2022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254304-5A1D-4F04-9E28-A7D61C3A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3D8D37-509D-4713-8BC4-8BBED349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57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4A897-546C-47A8-9909-AAE05089E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7C0D9A-C7D9-4D07-8939-1EDB06D7F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87210E-E01C-46FD-AF84-D489194F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91783E-BA57-4D0E-95D0-1BC6CF718B4E}" type="datetime1">
              <a:rPr lang="es-ES" smtClean="0"/>
              <a:t>24/06/2022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806048-C232-4AD3-9E4D-CAE8720F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B65731-3F30-42BF-9FEF-56F04996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63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AD62A-92C1-469E-9BF2-D1D22CE3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EFBBAC-8DB9-4F6E-A15E-8A1335C7B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4EA3D4-D710-4B2E-8502-472455D7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C96DA-5F6E-4978-AA1E-DE0C0E493DB8}" type="datetime1">
              <a:rPr lang="es-ES" smtClean="0"/>
              <a:t>24/06/2022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E79AD1-90A3-48EF-8B58-4EB23FB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FF0441-701A-4232-9898-19656484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10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B03D4-4EC4-432C-9692-E75C002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50F2F6-6F74-4FEB-87E0-D9160A6ED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DA62B1-4AC6-4586-B56A-89BDB719C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E7C241-A6A4-45E1-A830-0F0E826351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51CF35-5749-422E-B593-BA4CED48B4D1}" type="datetime1">
              <a:rPr lang="es-ES" smtClean="0"/>
              <a:t>24/06/2022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94D62A-8100-4E2B-BCAA-1C2F58D5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8897F1-55EE-4D03-8C2A-ED9A78A6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45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63CB7-FE7E-41AE-9227-24A1DBF0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BE6428-1B65-4891-AD22-3FCE48DF5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DAF27A-5026-412E-9FDB-6D60EE0BF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A7168B-DDB5-4F7C-877B-31EDFB419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4A3C96-6506-4D9A-B412-A61E4B64C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0C04C16-3673-47DC-BFE2-AE37E9970F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31CD50-B4E9-4CFC-B222-81F3A41D10ED}" type="datetime1">
              <a:rPr lang="es-ES" smtClean="0"/>
              <a:t>24/06/2022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691E7D-4A59-4F2D-9C3C-11404D75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3BEA850-5182-4E83-8E39-6F86F9CE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4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67968-A9FA-4DA6-94EE-37196D5E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E8CE3-42F8-4A17-A673-F78C694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B80FC8-CA01-4A9D-B0ED-06E9EFE42AE9}" type="datetime1">
              <a:rPr lang="es-ES" smtClean="0"/>
              <a:t>24/06/2022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68ABEB-A462-4766-A138-08B74872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533396-3BE0-4984-84E6-AB3BEF08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11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81E2EB3-610F-40A7-AE49-0F74EECD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3AA70E-D249-41D4-BDC8-C0AAF72BE010}" type="datetime1">
              <a:rPr lang="es-ES" smtClean="0"/>
              <a:t>24/06/2022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78917E1-4E39-423C-A9AE-847E586E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BC98A4-1261-47C0-AD7F-40B9D73E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24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23B38-8097-4F72-A9C7-683AD29A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AD14C-B9D7-4C42-8D36-5C350B6A8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0CABB6-868B-4E45-8796-9AA9A485B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D18676-10AB-439D-A301-77B32180BC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BA6B-BFA4-4C10-90D9-4FC012605918}" type="datetime1">
              <a:rPr lang="es-ES" smtClean="0"/>
              <a:t>24/06/2022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0AB3D2-FDB4-4D1A-806B-D7EED912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0238A8-176E-4DAB-B4A7-AE101587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26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D0F0E-22F8-4FDD-AFDF-779E8816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08AC56-FF3F-4994-90EF-9B5424F59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1CC7B7-6887-4129-8F41-EA7C2B4A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0CD9A0-8019-4A92-B756-C1A3A33E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F9433F-5373-4277-B6CB-636692295C36}" type="datetime1">
              <a:rPr lang="es-ES" smtClean="0"/>
              <a:t>24/06/2022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FA9FFE-143C-4DEC-8997-91B22503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E134AB-3A19-47C6-9B90-76CA1FDF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8D6712-178E-4327-BF4B-3C7A1D344E7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96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95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2D4A887-9EDE-41F2-AD1F-51B4DA4D16B6}"/>
              </a:ext>
            </a:extLst>
          </p:cNvPr>
          <p:cNvSpPr/>
          <p:nvPr/>
        </p:nvSpPr>
        <p:spPr>
          <a:xfrm>
            <a:off x="1216241" y="3077151"/>
            <a:ext cx="10164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s-ES" sz="3600" dirty="0"/>
            </a:br>
            <a:endParaRPr lang="es-ES" dirty="0"/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BAD057C5-3291-E368-EF58-B79FA9C41274}"/>
              </a:ext>
            </a:extLst>
          </p:cNvPr>
          <p:cNvSpPr txBox="1"/>
          <p:nvPr/>
        </p:nvSpPr>
        <p:spPr>
          <a:xfrm>
            <a:off x="4554583" y="4610300"/>
            <a:ext cx="739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Improving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the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identifiability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of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hydrological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model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parameters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through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remotely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sensed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data and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sequential</a:t>
            </a:r>
            <a:r>
              <a:rPr lang="es-ES" sz="2400" b="1" dirty="0">
                <a:solidFill>
                  <a:srgbClr val="0080C4"/>
                </a:solidFill>
                <a:latin typeface="Montserrat" panose="02000505000000020004" pitchFamily="2" charset="0"/>
              </a:rPr>
              <a:t> </a:t>
            </a:r>
            <a:r>
              <a:rPr lang="es-ES" sz="2400" b="1" dirty="0" err="1">
                <a:solidFill>
                  <a:srgbClr val="0080C4"/>
                </a:solidFill>
                <a:latin typeface="Montserrat" panose="02000505000000020004" pitchFamily="2" charset="0"/>
              </a:rPr>
              <a:t>calibration</a:t>
            </a:r>
            <a:endParaRPr lang="en-GB" sz="2400" b="1" dirty="0">
              <a:solidFill>
                <a:srgbClr val="0080C4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FE396069-028D-D196-2887-3EF62FE4C049}"/>
              </a:ext>
            </a:extLst>
          </p:cNvPr>
          <p:cNvSpPr txBox="1"/>
          <p:nvPr/>
        </p:nvSpPr>
        <p:spPr>
          <a:xfrm>
            <a:off x="3703320" y="5810629"/>
            <a:ext cx="824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>
                <a:solidFill>
                  <a:srgbClr val="718F9A"/>
                </a:solidFill>
                <a:latin typeface="Montserrat" panose="02000505000000020004" pitchFamily="2" charset="0"/>
              </a:rPr>
              <a:t>Jesús Casado-Rodríguez, Manuel del </a:t>
            </a:r>
            <a:r>
              <a:rPr lang="es-ES" sz="2000" dirty="0" err="1">
                <a:solidFill>
                  <a:srgbClr val="718F9A"/>
                </a:solidFill>
                <a:latin typeface="Montserrat" panose="02000505000000020004" pitchFamily="2" charset="0"/>
              </a:rPr>
              <a:t>Jesus</a:t>
            </a:r>
            <a:r>
              <a:rPr lang="es-ES" sz="2000" dirty="0">
                <a:solidFill>
                  <a:srgbClr val="718F9A"/>
                </a:solidFill>
                <a:latin typeface="Montserrat" panose="02000505000000020004" pitchFamily="2" charset="0"/>
              </a:rPr>
              <a:t>, Salvador Navas</a:t>
            </a:r>
          </a:p>
        </p:txBody>
      </p:sp>
    </p:spTree>
    <p:extLst>
      <p:ext uri="{BB962C8B-B14F-4D97-AF65-F5344CB8AC3E}">
        <p14:creationId xmlns:p14="http://schemas.microsoft.com/office/powerpoint/2010/main" val="2807228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10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3" name="Tabla 1">
            <a:extLst>
              <a:ext uri="{FF2B5EF4-FFF2-40B4-BE49-F238E27FC236}">
                <a16:creationId xmlns:a16="http://schemas.microsoft.com/office/drawing/2014/main" id="{28FFF939-F764-D24E-9C26-06BCCF3FD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20211"/>
              </p:ext>
            </p:extLst>
          </p:nvPr>
        </p:nvGraphicFramePr>
        <p:xfrm>
          <a:off x="6878743" y="3743414"/>
          <a:ext cx="4598162" cy="195072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82977">
                  <a:extLst>
                    <a:ext uri="{9D8B030D-6E8A-4147-A177-3AD203B41FA5}">
                      <a16:colId xmlns:a16="http://schemas.microsoft.com/office/drawing/2014/main" val="1268250290"/>
                    </a:ext>
                  </a:extLst>
                </a:gridCol>
                <a:gridCol w="1172210">
                  <a:extLst>
                    <a:ext uri="{9D8B030D-6E8A-4147-A177-3AD203B41FA5}">
                      <a16:colId xmlns:a16="http://schemas.microsoft.com/office/drawing/2014/main" val="319287979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3225836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Land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err="1">
                          <a:effectLst/>
                        </a:rPr>
                        <a:t>cover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MODIS (%)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TETIS (%)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464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Deciduous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err="1">
                          <a:effectLst/>
                        </a:rPr>
                        <a:t>forest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67.8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43.2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554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Evergreen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err="1">
                          <a:effectLst/>
                        </a:rPr>
                        <a:t>forest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11.3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0.1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594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Shrub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0.37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35.1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894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>
                          <a:effectLst/>
                        </a:rPr>
                        <a:t>Grass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17.1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14.7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0079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Bare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err="1">
                          <a:effectLst/>
                        </a:rPr>
                        <a:t>soil</a:t>
                      </a:r>
                      <a:r>
                        <a:rPr lang="es-ES" sz="1600" dirty="0">
                          <a:effectLst/>
                        </a:rPr>
                        <a:t>/</a:t>
                      </a:r>
                      <a:r>
                        <a:rPr lang="es-ES" sz="1600" dirty="0" err="1">
                          <a:effectLst/>
                        </a:rPr>
                        <a:t>sparse</a:t>
                      </a:r>
                      <a:r>
                        <a:rPr lang="es-ES" sz="1600" dirty="0">
                          <a:effectLst/>
                        </a:rPr>
                        <a:t> </a:t>
                      </a:r>
                      <a:r>
                        <a:rPr lang="es-ES" sz="1600" dirty="0" err="1">
                          <a:effectLst/>
                        </a:rPr>
                        <a:t>vegetation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0.8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6.1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755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>
                          <a:effectLst/>
                        </a:rPr>
                        <a:t>Snow </a:t>
                      </a:r>
                      <a:r>
                        <a:rPr lang="es-ES" sz="1600" dirty="0" err="1">
                          <a:effectLst/>
                        </a:rPr>
                        <a:t>or</a:t>
                      </a:r>
                      <a:r>
                        <a:rPr lang="es-ES" sz="1600" dirty="0">
                          <a:effectLst/>
                        </a:rPr>
                        <a:t> ice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0.2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-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222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</a:rPr>
                        <a:t>Built</a:t>
                      </a:r>
                      <a:r>
                        <a:rPr lang="es-ES" sz="1600" dirty="0">
                          <a:effectLst/>
                        </a:rPr>
                        <a:t>-up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>
                          <a:effectLst/>
                        </a:rPr>
                        <a:t>0</a:t>
                      </a:r>
                      <a:endParaRPr lang="en-GB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effectLst/>
                        </a:rPr>
                        <a:t>0.8</a:t>
                      </a:r>
                      <a:endParaRPr lang="en-GB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373204"/>
                  </a:ext>
                </a:extLst>
              </a:tr>
            </a:tbl>
          </a:graphicData>
        </a:graphic>
      </p:graphicFrame>
      <p:sp>
        <p:nvSpPr>
          <p:cNvPr id="4" name="Rectángulo 24">
            <a:extLst>
              <a:ext uri="{FF2B5EF4-FFF2-40B4-BE49-F238E27FC236}">
                <a16:creationId xmlns:a16="http://schemas.microsoft.com/office/drawing/2014/main" id="{9F147523-1C0A-8A48-A9BE-E8A92280D6F6}"/>
              </a:ext>
            </a:extLst>
          </p:cNvPr>
          <p:cNvSpPr/>
          <p:nvPr/>
        </p:nvSpPr>
        <p:spPr>
          <a:xfrm>
            <a:off x="570271" y="2130426"/>
            <a:ext cx="5760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2A36A"/>
                </a:solidFill>
                <a:latin typeface="+mj-lt"/>
              </a:rPr>
              <a:t>3.2.1 Land cover</a:t>
            </a:r>
          </a:p>
          <a:p>
            <a:endParaRPr lang="en-GB" sz="600" b="1" dirty="0">
              <a:solidFill>
                <a:srgbClr val="C2A36A"/>
              </a:solidFill>
              <a:latin typeface="+mj-lt"/>
            </a:endParaRPr>
          </a:p>
          <a:p>
            <a:r>
              <a:rPr lang="en-GB" sz="1700" dirty="0">
                <a:latin typeface="+mj-lt"/>
              </a:rPr>
              <a:t>MODIS misclassifies shrubland with evergreen forest and grassland.</a:t>
            </a:r>
          </a:p>
        </p:txBody>
      </p:sp>
      <p:sp>
        <p:nvSpPr>
          <p:cNvPr id="12" name="Rectángulo 35">
            <a:extLst>
              <a:ext uri="{FF2B5EF4-FFF2-40B4-BE49-F238E27FC236}">
                <a16:creationId xmlns:a16="http://schemas.microsoft.com/office/drawing/2014/main" id="{8579B49C-247B-543B-4162-D56C050EFB30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3. Results</a:t>
            </a: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EBEF6D98-A643-16F8-4E6E-9F33C91CDFA5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3.2 Evapotranspiration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556E58-77B5-DD70-A122-565449FAC73F}"/>
              </a:ext>
            </a:extLst>
          </p:cNvPr>
          <p:cNvGrpSpPr/>
          <p:nvPr/>
        </p:nvGrpSpPr>
        <p:grpSpPr>
          <a:xfrm>
            <a:off x="366059" y="3252028"/>
            <a:ext cx="5759999" cy="3061033"/>
            <a:chOff x="366059" y="3252028"/>
            <a:chExt cx="5759999" cy="3061033"/>
          </a:xfrm>
        </p:grpSpPr>
        <p:pic>
          <p:nvPicPr>
            <p:cNvPr id="5" name="Imagen 7">
              <a:extLst>
                <a:ext uri="{FF2B5EF4-FFF2-40B4-BE49-F238E27FC236}">
                  <a16:creationId xmlns:a16="http://schemas.microsoft.com/office/drawing/2014/main" id="{8372F32D-1AA5-1150-9C91-7EDB1E63A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8" r="34694" b="13016"/>
            <a:stretch/>
          </p:blipFill>
          <p:spPr>
            <a:xfrm>
              <a:off x="533323" y="3670296"/>
              <a:ext cx="5399217" cy="228563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0CB67B7-77AF-C71E-B955-B66F086B7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391"/>
            <a:stretch/>
          </p:blipFill>
          <p:spPr>
            <a:xfrm>
              <a:off x="366059" y="5995561"/>
              <a:ext cx="5759999" cy="317500"/>
            </a:xfrm>
            <a:prstGeom prst="rect">
              <a:avLst/>
            </a:prstGeom>
          </p:spPr>
        </p:pic>
        <p:sp>
          <p:nvSpPr>
            <p:cNvPr id="10" name="Rectángulo 34">
              <a:extLst>
                <a:ext uri="{FF2B5EF4-FFF2-40B4-BE49-F238E27FC236}">
                  <a16:creationId xmlns:a16="http://schemas.microsoft.com/office/drawing/2014/main" id="{DB81EF46-8443-4F90-1A74-2FC5712AF51F}"/>
                </a:ext>
              </a:extLst>
            </p:cNvPr>
            <p:cNvSpPr/>
            <p:nvPr/>
          </p:nvSpPr>
          <p:spPr>
            <a:xfrm>
              <a:off x="1699978" y="3276719"/>
              <a:ext cx="958348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latin typeface="+mj-lt"/>
                </a:rPr>
                <a:t>MODIS</a:t>
              </a:r>
            </a:p>
          </p:txBody>
        </p:sp>
        <p:sp>
          <p:nvSpPr>
            <p:cNvPr id="11" name="Rectángulo 34">
              <a:extLst>
                <a:ext uri="{FF2B5EF4-FFF2-40B4-BE49-F238E27FC236}">
                  <a16:creationId xmlns:a16="http://schemas.microsoft.com/office/drawing/2014/main" id="{9019A16E-42D4-104D-E1AB-66F6C13B742F}"/>
                </a:ext>
              </a:extLst>
            </p:cNvPr>
            <p:cNvSpPr/>
            <p:nvPr/>
          </p:nvSpPr>
          <p:spPr>
            <a:xfrm>
              <a:off x="4224705" y="3252028"/>
              <a:ext cx="958348" cy="353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700" b="1" dirty="0">
                  <a:latin typeface="+mj-lt"/>
                </a:rPr>
                <a:t>LANDSAT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91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728" y="406100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11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ángulo 24">
            <a:extLst>
              <a:ext uri="{FF2B5EF4-FFF2-40B4-BE49-F238E27FC236}">
                <a16:creationId xmlns:a16="http://schemas.microsoft.com/office/drawing/2014/main" id="{01EF85C3-4875-B03B-8D04-05BEB8F19773}"/>
              </a:ext>
            </a:extLst>
          </p:cNvPr>
          <p:cNvSpPr/>
          <p:nvPr/>
        </p:nvSpPr>
        <p:spPr>
          <a:xfrm>
            <a:off x="570271" y="2122191"/>
            <a:ext cx="57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2A36A"/>
                </a:solidFill>
                <a:latin typeface="+mj-lt"/>
              </a:rPr>
              <a:t>3.3.3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Crop</a:t>
            </a:r>
            <a:r>
              <a:rPr lang="es-ES" b="1" dirty="0">
                <a:solidFill>
                  <a:srgbClr val="C2A36A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coefficients</a:t>
            </a:r>
            <a:endParaRPr lang="es-ES" b="1" dirty="0">
              <a:solidFill>
                <a:srgbClr val="C2A36A"/>
              </a:solidFill>
              <a:latin typeface="+mj-lt"/>
            </a:endParaRPr>
          </a:p>
        </p:txBody>
      </p:sp>
      <p:pic>
        <p:nvPicPr>
          <p:cNvPr id="6" name="Imagen 51">
            <a:extLst>
              <a:ext uri="{FF2B5EF4-FFF2-40B4-BE49-F238E27FC236}">
                <a16:creationId xmlns:a16="http://schemas.microsoft.com/office/drawing/2014/main" id="{323385E4-5985-D30F-A376-34A521C54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1088" y="1979168"/>
            <a:ext cx="5759998" cy="3510932"/>
          </a:xfrm>
          <a:prstGeom prst="rect">
            <a:avLst/>
          </a:prstGeom>
        </p:spPr>
      </p:pic>
      <p:sp>
        <p:nvSpPr>
          <p:cNvPr id="10" name="Rectángulo 35">
            <a:extLst>
              <a:ext uri="{FF2B5EF4-FFF2-40B4-BE49-F238E27FC236}">
                <a16:creationId xmlns:a16="http://schemas.microsoft.com/office/drawing/2014/main" id="{3714D33E-3D61-702C-87AC-E5283F9DAEA9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3. Results</a:t>
            </a:r>
          </a:p>
        </p:txBody>
      </p:sp>
      <p:sp>
        <p:nvSpPr>
          <p:cNvPr id="11" name="Rectángulo 34">
            <a:extLst>
              <a:ext uri="{FF2B5EF4-FFF2-40B4-BE49-F238E27FC236}">
                <a16:creationId xmlns:a16="http://schemas.microsoft.com/office/drawing/2014/main" id="{E892629D-3FD8-3CE2-9C1E-1FD257324670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3.2 Evapotranspiration</a:t>
            </a:r>
          </a:p>
        </p:txBody>
      </p:sp>
      <p:pic>
        <p:nvPicPr>
          <p:cNvPr id="8" name="Imagen 4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A8B5717-66C4-8E1C-2A27-F6C8FEC77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86" y="1658849"/>
            <a:ext cx="5760000" cy="4538062"/>
          </a:xfrm>
          <a:prstGeom prst="rect">
            <a:avLst/>
          </a:prstGeom>
        </p:spPr>
      </p:pic>
      <p:sp>
        <p:nvSpPr>
          <p:cNvPr id="13" name="Rectángulo 24">
            <a:extLst>
              <a:ext uri="{FF2B5EF4-FFF2-40B4-BE49-F238E27FC236}">
                <a16:creationId xmlns:a16="http://schemas.microsoft.com/office/drawing/2014/main" id="{E28A81B0-5E91-0AB6-8D5E-29911D8D6654}"/>
              </a:ext>
            </a:extLst>
          </p:cNvPr>
          <p:cNvSpPr/>
          <p:nvPr/>
        </p:nvSpPr>
        <p:spPr>
          <a:xfrm>
            <a:off x="570271" y="2602011"/>
            <a:ext cx="5760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 dirty="0">
                <a:latin typeface="+mj-lt"/>
              </a:rPr>
              <a:t>Great difference between the previous crop coefficients (literature) and those here fitted.</a:t>
            </a:r>
          </a:p>
          <a:p>
            <a:endParaRPr lang="en-GB" sz="600" dirty="0">
              <a:latin typeface="+mj-lt"/>
            </a:endParaRP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Evergreen forest:	not constant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Shrub: 		significantly lower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Bare soil: 		not null in summer and autumn</a:t>
            </a:r>
          </a:p>
        </p:txBody>
      </p:sp>
    </p:spTree>
    <p:extLst>
      <p:ext uri="{BB962C8B-B14F-4D97-AF65-F5344CB8AC3E}">
        <p14:creationId xmlns:p14="http://schemas.microsoft.com/office/powerpoint/2010/main" val="76294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12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Rectángulo 33">
            <a:extLst>
              <a:ext uri="{FF2B5EF4-FFF2-40B4-BE49-F238E27FC236}">
                <a16:creationId xmlns:a16="http://schemas.microsoft.com/office/drawing/2014/main" id="{EFF8CE8B-B2B0-8368-C028-A0DED08A15DB}"/>
              </a:ext>
            </a:extLst>
          </p:cNvPr>
          <p:cNvSpPr/>
          <p:nvPr/>
        </p:nvSpPr>
        <p:spPr>
          <a:xfrm>
            <a:off x="599484" y="4969409"/>
            <a:ext cx="5760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 dirty="0">
                <a:latin typeface="+mj-lt"/>
              </a:rPr>
              <a:t>Maximum interception is, overall, larger with the methodology here employed.</a:t>
            </a:r>
          </a:p>
        </p:txBody>
      </p:sp>
      <p:sp>
        <p:nvSpPr>
          <p:cNvPr id="4" name="Rectángulo 36">
            <a:extLst>
              <a:ext uri="{FF2B5EF4-FFF2-40B4-BE49-F238E27FC236}">
                <a16:creationId xmlns:a16="http://schemas.microsoft.com/office/drawing/2014/main" id="{D6BA727A-4EB0-31C1-5E36-A18D44247C2F}"/>
              </a:ext>
            </a:extLst>
          </p:cNvPr>
          <p:cNvSpPr/>
          <p:nvPr/>
        </p:nvSpPr>
        <p:spPr>
          <a:xfrm>
            <a:off x="570271" y="1944468"/>
            <a:ext cx="3217762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solidFill>
                  <a:srgbClr val="C2A36A"/>
                </a:solidFill>
                <a:latin typeface="+mj-lt"/>
              </a:rPr>
              <a:t>3.3.3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Maximum</a:t>
            </a:r>
            <a:r>
              <a:rPr lang="es-ES" b="1" dirty="0">
                <a:solidFill>
                  <a:srgbClr val="C2A36A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interception</a:t>
            </a:r>
            <a:endParaRPr lang="en-GB" b="1" dirty="0">
              <a:solidFill>
                <a:srgbClr val="C2A36A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50">
                <a:extLst>
                  <a:ext uri="{FF2B5EF4-FFF2-40B4-BE49-F238E27FC236}">
                    <a16:creationId xmlns:a16="http://schemas.microsoft.com/office/drawing/2014/main" id="{D2B2C93E-D75D-DF8F-987A-E18FE4EEFC45}"/>
                  </a:ext>
                </a:extLst>
              </p:cNvPr>
              <p:cNvSpPr/>
              <p:nvPr/>
            </p:nvSpPr>
            <p:spPr>
              <a:xfrm>
                <a:off x="1229238" y="4230912"/>
                <a:ext cx="4691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=0.935+0.498∙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𝐿𝐴𝐼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−0.00575∙</m:t>
                      </m:r>
                      <m:sSup>
                        <m:sSup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𝐿𝐴𝐼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ángulo 50">
                <a:extLst>
                  <a:ext uri="{FF2B5EF4-FFF2-40B4-BE49-F238E27FC236}">
                    <a16:creationId xmlns:a16="http://schemas.microsoft.com/office/drawing/2014/main" id="{D2B2C93E-D75D-DF8F-987A-E18FE4EEF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38" y="4230912"/>
                <a:ext cx="46915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51">
            <a:extLst>
              <a:ext uri="{FF2B5EF4-FFF2-40B4-BE49-F238E27FC236}">
                <a16:creationId xmlns:a16="http://schemas.microsoft.com/office/drawing/2014/main" id="{9587F36B-7908-97A3-C98B-BD4FC62FB953}"/>
              </a:ext>
            </a:extLst>
          </p:cNvPr>
          <p:cNvSpPr/>
          <p:nvPr/>
        </p:nvSpPr>
        <p:spPr>
          <a:xfrm>
            <a:off x="570271" y="3581577"/>
            <a:ext cx="5760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700" dirty="0">
                <a:latin typeface="+mj-lt"/>
              </a:rPr>
              <a:t>Calculate I</a:t>
            </a:r>
            <a:r>
              <a:rPr lang="en-GB" sz="1700" baseline="-25000" dirty="0">
                <a:latin typeface="+mj-lt"/>
              </a:rPr>
              <a:t>max</a:t>
            </a:r>
            <a:r>
              <a:rPr lang="en-GB" sz="1700" dirty="0">
                <a:latin typeface="+mj-lt"/>
              </a:rPr>
              <a:t> from LAI (Wu et al., 2019), (De Jong &amp; </a:t>
            </a:r>
            <a:r>
              <a:rPr lang="en-GB" sz="1700" dirty="0" err="1">
                <a:latin typeface="+mj-lt"/>
              </a:rPr>
              <a:t>Jette</a:t>
            </a:r>
            <a:r>
              <a:rPr lang="en-GB" sz="1700" dirty="0">
                <a:latin typeface="+mj-lt"/>
              </a:rPr>
              <a:t>, 2007):</a:t>
            </a:r>
          </a:p>
        </p:txBody>
      </p:sp>
      <p:pic>
        <p:nvPicPr>
          <p:cNvPr id="8" name="Imagen 53">
            <a:extLst>
              <a:ext uri="{FF2B5EF4-FFF2-40B4-BE49-F238E27FC236}">
                <a16:creationId xmlns:a16="http://schemas.microsoft.com/office/drawing/2014/main" id="{CDCB98C4-DF13-D799-C8F3-BC676EE6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223" y="1499482"/>
            <a:ext cx="5760000" cy="4636853"/>
          </a:xfrm>
          <a:prstGeom prst="rect">
            <a:avLst/>
          </a:prstGeom>
        </p:spPr>
      </p:pic>
      <p:sp>
        <p:nvSpPr>
          <p:cNvPr id="11" name="Rectángulo 24">
            <a:extLst>
              <a:ext uri="{FF2B5EF4-FFF2-40B4-BE49-F238E27FC236}">
                <a16:creationId xmlns:a16="http://schemas.microsoft.com/office/drawing/2014/main" id="{35E1395F-5DB6-4134-0977-8931B1E7475A}"/>
              </a:ext>
            </a:extLst>
          </p:cNvPr>
          <p:cNvSpPr/>
          <p:nvPr/>
        </p:nvSpPr>
        <p:spPr>
          <a:xfrm>
            <a:off x="599484" y="2666380"/>
            <a:ext cx="5760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 dirty="0">
                <a:latin typeface="+mj-lt"/>
              </a:rPr>
              <a:t>Low LAI for shrub and relatively high for grass: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land cover misclassification.</a:t>
            </a:r>
          </a:p>
        </p:txBody>
      </p:sp>
      <p:sp>
        <p:nvSpPr>
          <p:cNvPr id="12" name="Rectángulo 35">
            <a:extLst>
              <a:ext uri="{FF2B5EF4-FFF2-40B4-BE49-F238E27FC236}">
                <a16:creationId xmlns:a16="http://schemas.microsoft.com/office/drawing/2014/main" id="{256AEA4F-D7E6-5EC3-3FB3-22E119D6FA36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3. Results</a:t>
            </a: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060D7585-D4FF-B70B-B263-8DBC470995E1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3.2 Evapotranspiration</a:t>
            </a:r>
          </a:p>
        </p:txBody>
      </p:sp>
      <p:pic>
        <p:nvPicPr>
          <p:cNvPr id="14" name="Imagen 12">
            <a:extLst>
              <a:ext uri="{FF2B5EF4-FFF2-40B4-BE49-F238E27FC236}">
                <a16:creationId xmlns:a16="http://schemas.microsoft.com/office/drawing/2014/main" id="{AD5D79B6-6BA2-77A0-212F-47DBDB70E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9484" y="2598228"/>
            <a:ext cx="5399999" cy="25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13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3" name="Tabla 5">
            <a:extLst>
              <a:ext uri="{FF2B5EF4-FFF2-40B4-BE49-F238E27FC236}">
                <a16:creationId xmlns:a16="http://schemas.microsoft.com/office/drawing/2014/main" id="{8FE6C6CF-3473-6D7D-D4EC-EA93B20D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42202"/>
              </p:ext>
            </p:extLst>
          </p:nvPr>
        </p:nvGraphicFramePr>
        <p:xfrm>
          <a:off x="1208711" y="4025375"/>
          <a:ext cx="3754438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5005">
                  <a:extLst>
                    <a:ext uri="{9D8B030D-6E8A-4147-A177-3AD203B41FA5}">
                      <a16:colId xmlns:a16="http://schemas.microsoft.com/office/drawing/2014/main" val="908293188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70582556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1515616448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723943313"/>
                    </a:ext>
                  </a:extLst>
                </a:gridCol>
                <a:gridCol w="857568">
                  <a:extLst>
                    <a:ext uri="{9D8B030D-6E8A-4147-A177-3AD203B41FA5}">
                      <a16:colId xmlns:a16="http://schemas.microsoft.com/office/drawing/2014/main" val="284187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FC1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FC2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p1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NSE cal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kern="1200" dirty="0">
                          <a:solidFill>
                            <a:schemeClr val="tx1"/>
                          </a:solidFill>
                        </a:rPr>
                        <a:t>NSE val</a:t>
                      </a:r>
                      <a:endParaRPr lang="en-GB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1.756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1.236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0.107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0.93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0.90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851698"/>
                  </a:ext>
                </a:extLst>
              </a:tr>
            </a:tbl>
          </a:graphicData>
        </a:graphic>
      </p:graphicFrame>
      <p:pic>
        <p:nvPicPr>
          <p:cNvPr id="4" name="Imagen 38">
            <a:extLst>
              <a:ext uri="{FF2B5EF4-FFF2-40B4-BE49-F238E27FC236}">
                <a16:creationId xmlns:a16="http://schemas.microsoft.com/office/drawing/2014/main" id="{937DFDD7-AA6F-0C46-1F3F-804529ED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585" y="1053880"/>
            <a:ext cx="5757512" cy="3550444"/>
          </a:xfrm>
          <a:prstGeom prst="rect">
            <a:avLst/>
          </a:prstGeom>
        </p:spPr>
      </p:pic>
      <p:sp>
        <p:nvSpPr>
          <p:cNvPr id="5" name="Rectángulo 41">
            <a:extLst>
              <a:ext uri="{FF2B5EF4-FFF2-40B4-BE49-F238E27FC236}">
                <a16:creationId xmlns:a16="http://schemas.microsoft.com/office/drawing/2014/main" id="{72DEF5E6-A8BE-966E-3C5B-B59B198E21DD}"/>
              </a:ext>
            </a:extLst>
          </p:cNvPr>
          <p:cNvSpPr/>
          <p:nvPr/>
        </p:nvSpPr>
        <p:spPr>
          <a:xfrm>
            <a:off x="565585" y="2400529"/>
            <a:ext cx="576000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2A36A"/>
                </a:solidFill>
                <a:latin typeface="+mj-lt"/>
              </a:rPr>
              <a:t>3.3.4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Model</a:t>
            </a:r>
            <a:r>
              <a:rPr lang="es-ES" b="1" dirty="0">
                <a:solidFill>
                  <a:srgbClr val="C2A36A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parameters</a:t>
            </a:r>
            <a:endParaRPr lang="en-GB" b="1" dirty="0">
              <a:solidFill>
                <a:srgbClr val="C2A36A"/>
              </a:solidFill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Very high performance both in the calibration and validation periods.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Parameters are not sensitive.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1600" dirty="0">
              <a:latin typeface="+mj-lt"/>
            </a:endParaRPr>
          </a:p>
        </p:txBody>
      </p:sp>
      <p:pic>
        <p:nvPicPr>
          <p:cNvPr id="11" name="Imagen 63" descr="Gráfico&#10;&#10;Descripción generada automáticamente">
            <a:extLst>
              <a:ext uri="{FF2B5EF4-FFF2-40B4-BE49-F238E27FC236}">
                <a16:creationId xmlns:a16="http://schemas.microsoft.com/office/drawing/2014/main" id="{0BBF1C17-158A-6F0F-6F5F-E04DA1A3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87" y="4620875"/>
            <a:ext cx="4077489" cy="1872000"/>
          </a:xfrm>
          <a:prstGeom prst="rect">
            <a:avLst/>
          </a:prstGeom>
        </p:spPr>
      </p:pic>
      <p:sp>
        <p:nvSpPr>
          <p:cNvPr id="12" name="Rectángulo 35">
            <a:extLst>
              <a:ext uri="{FF2B5EF4-FFF2-40B4-BE49-F238E27FC236}">
                <a16:creationId xmlns:a16="http://schemas.microsoft.com/office/drawing/2014/main" id="{100BD359-90F3-BA72-BF8B-521F200E2F05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3. Results</a:t>
            </a:r>
          </a:p>
        </p:txBody>
      </p:sp>
      <p:sp>
        <p:nvSpPr>
          <p:cNvPr id="13" name="Rectángulo 34">
            <a:extLst>
              <a:ext uri="{FF2B5EF4-FFF2-40B4-BE49-F238E27FC236}">
                <a16:creationId xmlns:a16="http://schemas.microsoft.com/office/drawing/2014/main" id="{6AF12690-17F0-6654-62C2-8B3A5FB9423F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3.2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252274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14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Rectángulo 30">
            <a:extLst>
              <a:ext uri="{FF2B5EF4-FFF2-40B4-BE49-F238E27FC236}">
                <a16:creationId xmlns:a16="http://schemas.microsoft.com/office/drawing/2014/main" id="{E6B81473-D47D-C437-66A0-159D9D6C586C}"/>
              </a:ext>
            </a:extLst>
          </p:cNvPr>
          <p:cNvSpPr/>
          <p:nvPr/>
        </p:nvSpPr>
        <p:spPr>
          <a:xfrm>
            <a:off x="591950" y="1745775"/>
            <a:ext cx="8640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+mj-lt"/>
              </a:rPr>
              <a:t>Methodology to use MODIS products in the calibration of surface processes in a conceptual hydrological model.</a:t>
            </a:r>
          </a:p>
        </p:txBody>
      </p:sp>
      <p:sp>
        <p:nvSpPr>
          <p:cNvPr id="4" name="Rectángulo 32">
            <a:extLst>
              <a:ext uri="{FF2B5EF4-FFF2-40B4-BE49-F238E27FC236}">
                <a16:creationId xmlns:a16="http://schemas.microsoft.com/office/drawing/2014/main" id="{44A420D8-E2ED-5AA4-1929-FA99861C8B7E}"/>
              </a:ext>
            </a:extLst>
          </p:cNvPr>
          <p:cNvSpPr/>
          <p:nvPr/>
        </p:nvSpPr>
        <p:spPr>
          <a:xfrm>
            <a:off x="6092670" y="3464141"/>
            <a:ext cx="576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Calibration of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SWE</a:t>
            </a:r>
            <a:r>
              <a:rPr lang="en-GB" sz="1700" dirty="0">
                <a:latin typeface="+mj-lt"/>
              </a:rPr>
              <a:t> instead of snow cover.</a:t>
            </a:r>
          </a:p>
          <a:p>
            <a:pPr marL="285750" lvl="1" indent="-28575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Apply a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spatial objective function</a:t>
            </a:r>
            <a:r>
              <a:rPr lang="en-GB" sz="1700" dirty="0">
                <a:latin typeface="+mj-lt"/>
              </a:rPr>
              <a:t> instead of the f1 score.</a:t>
            </a:r>
          </a:p>
        </p:txBody>
      </p:sp>
      <p:sp>
        <p:nvSpPr>
          <p:cNvPr id="5" name="Rectángulo 44">
            <a:extLst>
              <a:ext uri="{FF2B5EF4-FFF2-40B4-BE49-F238E27FC236}">
                <a16:creationId xmlns:a16="http://schemas.microsoft.com/office/drawing/2014/main" id="{2BB3DD08-AEFF-FE5F-C1F1-FC3009BBA35A}"/>
              </a:ext>
            </a:extLst>
          </p:cNvPr>
          <p:cNvSpPr/>
          <p:nvPr/>
        </p:nvSpPr>
        <p:spPr>
          <a:xfrm>
            <a:off x="591950" y="3132737"/>
            <a:ext cx="5400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2A36A"/>
                </a:solidFill>
                <a:latin typeface="+mj-lt"/>
              </a:rPr>
              <a:t>Snow </a:t>
            </a:r>
            <a:r>
              <a:rPr lang="es-ES" b="1" dirty="0" err="1">
                <a:solidFill>
                  <a:srgbClr val="C2A36A"/>
                </a:solidFill>
                <a:latin typeface="+mj-lt"/>
              </a:rPr>
              <a:t>processes</a:t>
            </a:r>
            <a:endParaRPr lang="es-ES" b="1" dirty="0">
              <a:solidFill>
                <a:srgbClr val="C2A36A"/>
              </a:solidFill>
              <a:latin typeface="+mj-lt"/>
            </a:endParaRPr>
          </a:p>
          <a:p>
            <a:endParaRPr lang="es-ES" sz="800" dirty="0">
              <a:latin typeface="+mj-lt"/>
            </a:endParaRPr>
          </a:p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Calibration of the model parameters to reproduce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binary snow cover maps</a:t>
            </a:r>
            <a:r>
              <a:rPr lang="en-GB" sz="1700" dirty="0">
                <a:latin typeface="+mj-lt"/>
              </a:rPr>
              <a:t>.</a:t>
            </a:r>
          </a:p>
        </p:txBody>
      </p:sp>
      <p:sp>
        <p:nvSpPr>
          <p:cNvPr id="8" name="Rectángulo 46">
            <a:extLst>
              <a:ext uri="{FF2B5EF4-FFF2-40B4-BE49-F238E27FC236}">
                <a16:creationId xmlns:a16="http://schemas.microsoft.com/office/drawing/2014/main" id="{EED46FD8-7655-5427-AF86-A5DD5CDCEF1B}"/>
              </a:ext>
            </a:extLst>
          </p:cNvPr>
          <p:cNvSpPr/>
          <p:nvPr/>
        </p:nvSpPr>
        <p:spPr>
          <a:xfrm>
            <a:off x="565706" y="4391902"/>
            <a:ext cx="5400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2A36A"/>
                </a:solidFill>
                <a:latin typeface="+mj-lt"/>
              </a:rPr>
              <a:t>Evapotranspiration</a:t>
            </a:r>
          </a:p>
          <a:p>
            <a:endParaRPr lang="en-GB" sz="800" dirty="0">
              <a:solidFill>
                <a:srgbClr val="C2A36A"/>
              </a:solidFill>
              <a:latin typeface="+mj-lt"/>
            </a:endParaRPr>
          </a:p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Estimate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vegetation properties</a:t>
            </a:r>
            <a:r>
              <a:rPr lang="en-GB" sz="1700" dirty="0">
                <a:latin typeface="+mj-lt"/>
              </a:rPr>
              <a:t> from satellite observations.</a:t>
            </a:r>
          </a:p>
          <a:p>
            <a:pPr marL="285750" lvl="1" indent="-28575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Calibrate model parameters to reproduce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monthly ET series</a:t>
            </a:r>
            <a:r>
              <a:rPr lang="en-GB" sz="1700" dirty="0">
                <a:latin typeface="+mj-lt"/>
              </a:rPr>
              <a:t>.</a:t>
            </a:r>
          </a:p>
        </p:txBody>
      </p:sp>
      <p:sp>
        <p:nvSpPr>
          <p:cNvPr id="9" name="Rectángulo 47">
            <a:extLst>
              <a:ext uri="{FF2B5EF4-FFF2-40B4-BE49-F238E27FC236}">
                <a16:creationId xmlns:a16="http://schemas.microsoft.com/office/drawing/2014/main" id="{CF8F054E-CD6C-2F6A-ADB3-4772190DA863}"/>
              </a:ext>
            </a:extLst>
          </p:cNvPr>
          <p:cNvSpPr/>
          <p:nvPr/>
        </p:nvSpPr>
        <p:spPr>
          <a:xfrm>
            <a:off x="5991950" y="4722761"/>
            <a:ext cx="5461884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Use a hydrological model with a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more flexible vegetation </a:t>
            </a:r>
            <a:r>
              <a:rPr lang="en-GB" sz="1700" dirty="0" err="1">
                <a:solidFill>
                  <a:srgbClr val="0083C1"/>
                </a:solidFill>
                <a:latin typeface="+mj-lt"/>
              </a:rPr>
              <a:t>submodel</a:t>
            </a:r>
            <a:r>
              <a:rPr lang="en-GB" sz="1700" dirty="0">
                <a:latin typeface="+mj-lt"/>
              </a:rPr>
              <a:t> (dynamic vegetation).</a:t>
            </a:r>
          </a:p>
          <a:p>
            <a:pPr marL="285750" lvl="1" indent="-28575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285750" lvl="1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Apply a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spatial objective function</a:t>
            </a:r>
            <a:r>
              <a:rPr lang="en-GB" sz="1700" dirty="0">
                <a:latin typeface="+mj-lt"/>
              </a:rPr>
              <a:t> instead of NSE.</a:t>
            </a:r>
          </a:p>
        </p:txBody>
      </p:sp>
      <p:sp>
        <p:nvSpPr>
          <p:cNvPr id="10" name="Rectángulo 48">
            <a:extLst>
              <a:ext uri="{FF2B5EF4-FFF2-40B4-BE49-F238E27FC236}">
                <a16:creationId xmlns:a16="http://schemas.microsoft.com/office/drawing/2014/main" id="{0B8981DB-B507-AEAD-4891-8258788DE65E}"/>
              </a:ext>
            </a:extLst>
          </p:cNvPr>
          <p:cNvSpPr/>
          <p:nvPr/>
        </p:nvSpPr>
        <p:spPr>
          <a:xfrm>
            <a:off x="565706" y="2510765"/>
            <a:ext cx="3217762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996600"/>
                </a:solidFill>
                <a:latin typeface="+mj-lt"/>
              </a:rPr>
              <a:t>Progress</a:t>
            </a:r>
          </a:p>
        </p:txBody>
      </p:sp>
      <p:sp>
        <p:nvSpPr>
          <p:cNvPr id="11" name="Rectángulo 49">
            <a:extLst>
              <a:ext uri="{FF2B5EF4-FFF2-40B4-BE49-F238E27FC236}">
                <a16:creationId xmlns:a16="http://schemas.microsoft.com/office/drawing/2014/main" id="{A5299BD0-8C88-6EA9-C4FA-AC98D36152A1}"/>
              </a:ext>
            </a:extLst>
          </p:cNvPr>
          <p:cNvSpPr/>
          <p:nvPr/>
        </p:nvSpPr>
        <p:spPr>
          <a:xfrm>
            <a:off x="6092670" y="2510765"/>
            <a:ext cx="3217762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>
                <a:solidFill>
                  <a:srgbClr val="996600"/>
                </a:solidFill>
                <a:latin typeface="+mj-lt"/>
              </a:rPr>
              <a:t>Future developments</a:t>
            </a:r>
          </a:p>
        </p:txBody>
      </p:sp>
      <p:sp>
        <p:nvSpPr>
          <p:cNvPr id="14" name="Rectángulo 35">
            <a:extLst>
              <a:ext uri="{FF2B5EF4-FFF2-40B4-BE49-F238E27FC236}">
                <a16:creationId xmlns:a16="http://schemas.microsoft.com/office/drawing/2014/main" id="{ED55BD5A-9974-35F4-6790-2064869BFBE7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4. Conclusions</a:t>
            </a:r>
          </a:p>
        </p:txBody>
      </p:sp>
    </p:spTree>
    <p:extLst>
      <p:ext uri="{BB962C8B-B14F-4D97-AF65-F5344CB8AC3E}">
        <p14:creationId xmlns:p14="http://schemas.microsoft.com/office/powerpoint/2010/main" val="1398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0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15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ángulo 56">
            <a:extLst>
              <a:ext uri="{FF2B5EF4-FFF2-40B4-BE49-F238E27FC236}">
                <a16:creationId xmlns:a16="http://schemas.microsoft.com/office/drawing/2014/main" id="{63F91C66-BC0A-7CCA-D866-4BC5EF7E088C}"/>
              </a:ext>
            </a:extLst>
          </p:cNvPr>
          <p:cNvSpPr/>
          <p:nvPr/>
        </p:nvSpPr>
        <p:spPr>
          <a:xfrm>
            <a:off x="3902757" y="4214060"/>
            <a:ext cx="4633086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200" b="1">
                <a:latin typeface="Century Gothic" panose="020B0502020202020204" pitchFamily="34" charset="0"/>
              </a:rPr>
              <a:t>Thank you for your attention</a:t>
            </a:r>
            <a:endParaRPr lang="en-GB" sz="2200" b="1" dirty="0">
              <a:latin typeface="Century Gothic" panose="020B0502020202020204" pitchFamily="34" charset="0"/>
            </a:endParaRPr>
          </a:p>
        </p:txBody>
      </p:sp>
      <p:pic>
        <p:nvPicPr>
          <p:cNvPr id="13" name="Imagen 57" descr="Una montaña con nieve&#10;&#10;Descripción generada automáticamente">
            <a:extLst>
              <a:ext uri="{FF2B5EF4-FFF2-40B4-BE49-F238E27FC236}">
                <a16:creationId xmlns:a16="http://schemas.microsoft.com/office/drawing/2014/main" id="{F14AD07C-3544-EDCB-1290-0FFDA9B9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5" b="40635"/>
          <a:stretch/>
        </p:blipFill>
        <p:spPr>
          <a:xfrm>
            <a:off x="689996" y="1462122"/>
            <a:ext cx="10800000" cy="2732545"/>
          </a:xfrm>
          <a:prstGeom prst="roundRect">
            <a:avLst>
              <a:gd name="adj" fmla="val 22895"/>
            </a:avLst>
          </a:prstGeom>
        </p:spPr>
      </p:pic>
      <p:pic>
        <p:nvPicPr>
          <p:cNvPr id="14" name="Imagen 41">
            <a:extLst>
              <a:ext uri="{FF2B5EF4-FFF2-40B4-BE49-F238E27FC236}">
                <a16:creationId xmlns:a16="http://schemas.microsoft.com/office/drawing/2014/main" id="{000BFB9C-A658-E0CE-197D-6B114558D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68" y="4869202"/>
            <a:ext cx="1372064" cy="13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6">
            <a:extLst>
              <a:ext uri="{FF2B5EF4-FFF2-40B4-BE49-F238E27FC236}">
                <a16:creationId xmlns:a16="http://schemas.microsoft.com/office/drawing/2014/main" id="{5E187AC1-AC64-A785-C091-E5142C7899CE}"/>
              </a:ext>
            </a:extLst>
          </p:cNvPr>
          <p:cNvSpPr/>
          <p:nvPr/>
        </p:nvSpPr>
        <p:spPr>
          <a:xfrm>
            <a:off x="570271" y="4887560"/>
            <a:ext cx="54618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Use satellite products to calibrate spatial processes</a:t>
            </a:r>
            <a:r>
              <a:rPr lang="en-GB" sz="1700" dirty="0">
                <a:latin typeface="+mj-lt"/>
              </a:rPr>
              <a:t> in the water cycle.</a:t>
            </a:r>
          </a:p>
          <a:p>
            <a:endParaRPr lang="en-GB" sz="600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700" dirty="0">
                <a:latin typeface="+mj-lt"/>
              </a:rPr>
              <a:t>Snow.</a:t>
            </a:r>
          </a:p>
          <a:p>
            <a:pPr marL="342900" indent="-342900">
              <a:buFont typeface="+mj-lt"/>
              <a:buAutoNum type="arabicPeriod"/>
            </a:pPr>
            <a:endParaRPr lang="en-GB" sz="6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700" dirty="0">
                <a:latin typeface="+mj-lt"/>
              </a:rPr>
              <a:t>Evapotranspiration.</a:t>
            </a:r>
            <a:endParaRPr lang="en-GB" sz="1700" b="1" dirty="0">
              <a:latin typeface="+mj-lt"/>
            </a:endParaRPr>
          </a:p>
        </p:txBody>
      </p:sp>
      <p:sp>
        <p:nvSpPr>
          <p:cNvPr id="4" name="Rectángulo 27">
            <a:extLst>
              <a:ext uri="{FF2B5EF4-FFF2-40B4-BE49-F238E27FC236}">
                <a16:creationId xmlns:a16="http://schemas.microsoft.com/office/drawing/2014/main" id="{F7A99206-3723-B60F-6D70-5DC972A6BCEF}"/>
              </a:ext>
            </a:extLst>
          </p:cNvPr>
          <p:cNvSpPr/>
          <p:nvPr/>
        </p:nvSpPr>
        <p:spPr>
          <a:xfrm>
            <a:off x="570271" y="1857341"/>
            <a:ext cx="5461884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Hydrological models have nowadays a </a:t>
            </a:r>
            <a:r>
              <a:rPr lang="en-GB" sz="1700" dirty="0">
                <a:solidFill>
                  <a:srgbClr val="996600"/>
                </a:solidFill>
                <a:latin typeface="+mj-lt"/>
              </a:rPr>
              <a:t>vast number of parameters</a:t>
            </a:r>
            <a:r>
              <a:rPr lang="en-GB" sz="1700" dirty="0">
                <a:latin typeface="+mj-lt"/>
              </a:rPr>
              <a:t>. 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The problem of </a:t>
            </a:r>
            <a:r>
              <a:rPr lang="en-GB" sz="1700" dirty="0">
                <a:solidFill>
                  <a:srgbClr val="996600"/>
                </a:solidFill>
                <a:latin typeface="+mj-lt"/>
              </a:rPr>
              <a:t>parameter identifiability </a:t>
            </a:r>
            <a:r>
              <a:rPr lang="en-GB" sz="1700" dirty="0">
                <a:latin typeface="+mj-lt"/>
              </a:rPr>
              <a:t>and computational effort.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Calibrating </a:t>
            </a:r>
            <a:r>
              <a:rPr lang="en-GB" sz="1700" dirty="0">
                <a:solidFill>
                  <a:srgbClr val="996600"/>
                </a:solidFill>
                <a:latin typeface="+mj-lt"/>
              </a:rPr>
              <a:t>several target variables </a:t>
            </a:r>
            <a:r>
              <a:rPr lang="en-GB" sz="1700" dirty="0">
                <a:latin typeface="+mj-lt"/>
              </a:rPr>
              <a:t>(</a:t>
            </a:r>
            <a:r>
              <a:rPr lang="en-GB" sz="1700" dirty="0" err="1">
                <a:latin typeface="+mj-lt"/>
              </a:rPr>
              <a:t>Beven</a:t>
            </a:r>
            <a:r>
              <a:rPr lang="en-GB" sz="1700" dirty="0">
                <a:latin typeface="+mj-lt"/>
              </a:rPr>
              <a:t>, 1992), instead of simply discharge. 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dirty="0">
                <a:latin typeface="+mj-lt"/>
              </a:rPr>
              <a:t> </a:t>
            </a:r>
            <a:r>
              <a:rPr lang="en-GB" sz="1700" dirty="0">
                <a:solidFill>
                  <a:srgbClr val="996600"/>
                </a:solidFill>
                <a:latin typeface="+mj-lt"/>
              </a:rPr>
              <a:t>Remote sensing </a:t>
            </a:r>
            <a:r>
              <a:rPr lang="en-GB" sz="1700" dirty="0">
                <a:latin typeface="+mj-lt"/>
              </a:rPr>
              <a:t>becomes an invaluable source of information. </a:t>
            </a:r>
          </a:p>
        </p:txBody>
      </p:sp>
      <p:sp>
        <p:nvSpPr>
          <p:cNvPr id="5" name="Rectángulo 35">
            <a:extLst>
              <a:ext uri="{FF2B5EF4-FFF2-40B4-BE49-F238E27FC236}">
                <a16:creationId xmlns:a16="http://schemas.microsoft.com/office/drawing/2014/main" id="{8F09A64A-206E-D73D-8434-F8D80ECC47B4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1. Introduction</a:t>
            </a:r>
          </a:p>
        </p:txBody>
      </p:sp>
      <p:sp>
        <p:nvSpPr>
          <p:cNvPr id="6" name="Rectángulo 36">
            <a:extLst>
              <a:ext uri="{FF2B5EF4-FFF2-40B4-BE49-F238E27FC236}">
                <a16:creationId xmlns:a16="http://schemas.microsoft.com/office/drawing/2014/main" id="{DC34978B-CFA5-6B45-5636-F3A8DCD9546B}"/>
              </a:ext>
            </a:extLst>
          </p:cNvPr>
          <p:cNvSpPr/>
          <p:nvPr/>
        </p:nvSpPr>
        <p:spPr>
          <a:xfrm>
            <a:off x="570271" y="4456772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996600"/>
                </a:solidFill>
                <a:latin typeface="+mj-lt"/>
              </a:rPr>
              <a:t>O</a:t>
            </a:r>
            <a:r>
              <a:rPr lang="en-GB" sz="2000" b="1" dirty="0" err="1">
                <a:solidFill>
                  <a:srgbClr val="996600"/>
                </a:solidFill>
                <a:latin typeface="+mj-lt"/>
              </a:rPr>
              <a:t>bjectives</a:t>
            </a:r>
            <a:endParaRPr lang="en-GB" sz="2000" b="1" dirty="0">
              <a:solidFill>
                <a:srgbClr val="996600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2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B0214095-8123-7765-2022-F7524F0446A0}"/>
              </a:ext>
            </a:extLst>
          </p:cNvPr>
          <p:cNvGrpSpPr/>
          <p:nvPr/>
        </p:nvGrpSpPr>
        <p:grpSpPr>
          <a:xfrm>
            <a:off x="5753656" y="2164539"/>
            <a:ext cx="6393574" cy="3812928"/>
            <a:chOff x="5753656" y="2164539"/>
            <a:chExt cx="6102145" cy="3639129"/>
          </a:xfrm>
        </p:grpSpPr>
        <p:grpSp>
          <p:nvGrpSpPr>
            <p:cNvPr id="9" name="Grupo 15">
              <a:extLst>
                <a:ext uri="{FF2B5EF4-FFF2-40B4-BE49-F238E27FC236}">
                  <a16:creationId xmlns:a16="http://schemas.microsoft.com/office/drawing/2014/main" id="{2FF1498D-835A-E087-6851-0EBD1EA867A0}"/>
                </a:ext>
              </a:extLst>
            </p:cNvPr>
            <p:cNvGrpSpPr/>
            <p:nvPr/>
          </p:nvGrpSpPr>
          <p:grpSpPr>
            <a:xfrm>
              <a:off x="7776512" y="3866777"/>
              <a:ext cx="870233" cy="450121"/>
              <a:chOff x="2788326" y="2617522"/>
              <a:chExt cx="1044000" cy="540000"/>
            </a:xfrm>
          </p:grpSpPr>
          <p:sp>
            <p:nvSpPr>
              <p:cNvPr id="130" name="Rectángulo 19">
                <a:extLst>
                  <a:ext uri="{FF2B5EF4-FFF2-40B4-BE49-F238E27FC236}">
                    <a16:creationId xmlns:a16="http://schemas.microsoft.com/office/drawing/2014/main" id="{227C86DF-6BAD-4228-817C-4BED615FA405}"/>
                  </a:ext>
                </a:extLst>
              </p:cNvPr>
              <p:cNvSpPr/>
              <p:nvPr/>
            </p:nvSpPr>
            <p:spPr>
              <a:xfrm>
                <a:off x="2806871" y="2886532"/>
                <a:ext cx="1008000" cy="27099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r"/>
                <a:endParaRPr lang="es-E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31" name="Rectángulo 20">
                <a:extLst>
                  <a:ext uri="{FF2B5EF4-FFF2-40B4-BE49-F238E27FC236}">
                    <a16:creationId xmlns:a16="http://schemas.microsoft.com/office/drawing/2014/main" id="{C6507130-A3ED-B901-32A4-E9DA433FEA1E}"/>
                  </a:ext>
                </a:extLst>
              </p:cNvPr>
              <p:cNvSpPr/>
              <p:nvPr/>
            </p:nvSpPr>
            <p:spPr>
              <a:xfrm>
                <a:off x="2806871" y="2617522"/>
                <a:ext cx="1008000" cy="539999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32" name="Conector recto 21">
                <a:extLst>
                  <a:ext uri="{FF2B5EF4-FFF2-40B4-BE49-F238E27FC236}">
                    <a16:creationId xmlns:a16="http://schemas.microsoft.com/office/drawing/2014/main" id="{049C322C-0971-3AA5-AFE0-F8E00C333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8326" y="2617522"/>
                <a:ext cx="10440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upo 22">
              <a:extLst>
                <a:ext uri="{FF2B5EF4-FFF2-40B4-BE49-F238E27FC236}">
                  <a16:creationId xmlns:a16="http://schemas.microsoft.com/office/drawing/2014/main" id="{26681BA4-638F-B8BE-68FF-D6C82EDE1796}"/>
                </a:ext>
              </a:extLst>
            </p:cNvPr>
            <p:cNvGrpSpPr/>
            <p:nvPr/>
          </p:nvGrpSpPr>
          <p:grpSpPr>
            <a:xfrm>
              <a:off x="7759815" y="5299004"/>
              <a:ext cx="885237" cy="450121"/>
              <a:chOff x="2768295" y="4335734"/>
              <a:chExt cx="1062000" cy="540000"/>
            </a:xfrm>
          </p:grpSpPr>
          <p:sp>
            <p:nvSpPr>
              <p:cNvPr id="127" name="Rectángulo 23">
                <a:extLst>
                  <a:ext uri="{FF2B5EF4-FFF2-40B4-BE49-F238E27FC236}">
                    <a16:creationId xmlns:a16="http://schemas.microsoft.com/office/drawing/2014/main" id="{5897FBAE-DD89-A937-30ED-53FB0F5D3A5E}"/>
                  </a:ext>
                </a:extLst>
              </p:cNvPr>
              <p:cNvSpPr/>
              <p:nvPr/>
            </p:nvSpPr>
            <p:spPr>
              <a:xfrm>
                <a:off x="2802447" y="4432655"/>
                <a:ext cx="1008000" cy="44307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r"/>
                <a:endParaRPr lang="es-E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28" name="Rectángulo 24">
                <a:extLst>
                  <a:ext uri="{FF2B5EF4-FFF2-40B4-BE49-F238E27FC236}">
                    <a16:creationId xmlns:a16="http://schemas.microsoft.com/office/drawing/2014/main" id="{1FEE1F5F-50FA-BA85-FF2A-B3476CD7DFBC}"/>
                  </a:ext>
                </a:extLst>
              </p:cNvPr>
              <p:cNvSpPr/>
              <p:nvPr/>
            </p:nvSpPr>
            <p:spPr>
              <a:xfrm>
                <a:off x="2801692" y="4335734"/>
                <a:ext cx="1008000" cy="536878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29" name="Conector recto 25">
                <a:extLst>
                  <a:ext uri="{FF2B5EF4-FFF2-40B4-BE49-F238E27FC236}">
                    <a16:creationId xmlns:a16="http://schemas.microsoft.com/office/drawing/2014/main" id="{320CB39C-4AAF-F4F4-5EBC-6B34A0ED8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295" y="4335734"/>
                <a:ext cx="10620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upo 26">
              <a:extLst>
                <a:ext uri="{FF2B5EF4-FFF2-40B4-BE49-F238E27FC236}">
                  <a16:creationId xmlns:a16="http://schemas.microsoft.com/office/drawing/2014/main" id="{FB84DB05-F678-980E-0E05-2EAFDC5253A8}"/>
                </a:ext>
              </a:extLst>
            </p:cNvPr>
            <p:cNvGrpSpPr/>
            <p:nvPr/>
          </p:nvGrpSpPr>
          <p:grpSpPr>
            <a:xfrm>
              <a:off x="6052184" y="3866777"/>
              <a:ext cx="840225" cy="450122"/>
              <a:chOff x="719688" y="2617522"/>
              <a:chExt cx="1008000" cy="540001"/>
            </a:xfrm>
          </p:grpSpPr>
          <p:sp>
            <p:nvSpPr>
              <p:cNvPr id="124" name="Rectángulo 27">
                <a:extLst>
                  <a:ext uri="{FF2B5EF4-FFF2-40B4-BE49-F238E27FC236}">
                    <a16:creationId xmlns:a16="http://schemas.microsoft.com/office/drawing/2014/main" id="{0A571E15-9538-48C0-ADD2-1268817D0A05}"/>
                  </a:ext>
                </a:extLst>
              </p:cNvPr>
              <p:cNvSpPr/>
              <p:nvPr/>
            </p:nvSpPr>
            <p:spPr>
              <a:xfrm>
                <a:off x="719688" y="2772535"/>
                <a:ext cx="1008000" cy="38498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endParaRPr lang="es-E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25" name="Rectángulo 28">
                <a:extLst>
                  <a:ext uri="{FF2B5EF4-FFF2-40B4-BE49-F238E27FC236}">
                    <a16:creationId xmlns:a16="http://schemas.microsoft.com/office/drawing/2014/main" id="{FD7F1FB6-4318-11E5-DAD2-F7CC9E7859C0}"/>
                  </a:ext>
                </a:extLst>
              </p:cNvPr>
              <p:cNvSpPr/>
              <p:nvPr/>
            </p:nvSpPr>
            <p:spPr>
              <a:xfrm>
                <a:off x="719688" y="2617523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26" name="Conector recto 29">
                <a:extLst>
                  <a:ext uri="{FF2B5EF4-FFF2-40B4-BE49-F238E27FC236}">
                    <a16:creationId xmlns:a16="http://schemas.microsoft.com/office/drawing/2014/main" id="{6D48AA38-7121-4053-17F3-80781CAF2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90" y="2617522"/>
                <a:ext cx="75463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o 30">
              <a:extLst>
                <a:ext uri="{FF2B5EF4-FFF2-40B4-BE49-F238E27FC236}">
                  <a16:creationId xmlns:a16="http://schemas.microsoft.com/office/drawing/2014/main" id="{95363070-32B2-FBFA-F1E8-F13399857B16}"/>
                </a:ext>
              </a:extLst>
            </p:cNvPr>
            <p:cNvGrpSpPr/>
            <p:nvPr/>
          </p:nvGrpSpPr>
          <p:grpSpPr>
            <a:xfrm>
              <a:off x="7795703" y="4590892"/>
              <a:ext cx="840225" cy="450752"/>
              <a:chOff x="2811350" y="3486227"/>
              <a:chExt cx="1008000" cy="540757"/>
            </a:xfrm>
          </p:grpSpPr>
          <p:sp>
            <p:nvSpPr>
              <p:cNvPr id="121" name="Rectángulo 31">
                <a:extLst>
                  <a:ext uri="{FF2B5EF4-FFF2-40B4-BE49-F238E27FC236}">
                    <a16:creationId xmlns:a16="http://schemas.microsoft.com/office/drawing/2014/main" id="{DC6439BF-ABE8-9FB0-D4BA-2C9997D78090}"/>
                  </a:ext>
                </a:extLst>
              </p:cNvPr>
              <p:cNvSpPr/>
              <p:nvPr/>
            </p:nvSpPr>
            <p:spPr>
              <a:xfrm>
                <a:off x="2811350" y="3688445"/>
                <a:ext cx="1008000" cy="33853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r"/>
                <a:r>
                  <a:rPr lang="es-E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.</a:t>
                </a:r>
                <a:endParaRPr lang="es-E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22" name="Rectángulo 32">
                <a:extLst>
                  <a:ext uri="{FF2B5EF4-FFF2-40B4-BE49-F238E27FC236}">
                    <a16:creationId xmlns:a16="http://schemas.microsoft.com/office/drawing/2014/main" id="{8425FA46-635F-2D8B-DD9D-E1E6D2B1CE49}"/>
                  </a:ext>
                </a:extLst>
              </p:cNvPr>
              <p:cNvSpPr/>
              <p:nvPr/>
            </p:nvSpPr>
            <p:spPr>
              <a:xfrm>
                <a:off x="2811350" y="3486982"/>
                <a:ext cx="1008000" cy="539999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23" name="Conector recto 33">
                <a:extLst>
                  <a:ext uri="{FF2B5EF4-FFF2-40B4-BE49-F238E27FC236}">
                    <a16:creationId xmlns:a16="http://schemas.microsoft.com/office/drawing/2014/main" id="{32FE3E47-46A0-105D-59E3-C9634B53C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9442" y="3486227"/>
                <a:ext cx="7560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o 34">
              <a:extLst>
                <a:ext uri="{FF2B5EF4-FFF2-40B4-BE49-F238E27FC236}">
                  <a16:creationId xmlns:a16="http://schemas.microsoft.com/office/drawing/2014/main" id="{0EBF3AC2-AEA2-5E77-3C4B-1623432C8FAF}"/>
                </a:ext>
              </a:extLst>
            </p:cNvPr>
            <p:cNvGrpSpPr/>
            <p:nvPr/>
          </p:nvGrpSpPr>
          <p:grpSpPr>
            <a:xfrm>
              <a:off x="9632377" y="3916265"/>
              <a:ext cx="660250" cy="375101"/>
              <a:chOff x="4212242" y="2443255"/>
              <a:chExt cx="792088" cy="450001"/>
            </a:xfrm>
          </p:grpSpPr>
          <p:sp>
            <p:nvSpPr>
              <p:cNvPr id="118" name="Rectángulo 35">
                <a:extLst>
                  <a:ext uri="{FF2B5EF4-FFF2-40B4-BE49-F238E27FC236}">
                    <a16:creationId xmlns:a16="http://schemas.microsoft.com/office/drawing/2014/main" id="{62099A1B-17AC-3D7F-F6A7-1091B2080D19}"/>
                  </a:ext>
                </a:extLst>
              </p:cNvPr>
              <p:cNvSpPr/>
              <p:nvPr/>
            </p:nvSpPr>
            <p:spPr>
              <a:xfrm>
                <a:off x="4227847" y="2679071"/>
                <a:ext cx="719049" cy="2141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r"/>
                <a:endParaRPr lang="es-E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19" name="Rectángulo 36">
                <a:extLst>
                  <a:ext uri="{FF2B5EF4-FFF2-40B4-BE49-F238E27FC236}">
                    <a16:creationId xmlns:a16="http://schemas.microsoft.com/office/drawing/2014/main" id="{440A70F8-533D-FE2F-58F5-E36CEFFF0B5B}"/>
                  </a:ext>
                </a:extLst>
              </p:cNvPr>
              <p:cNvSpPr/>
              <p:nvPr/>
            </p:nvSpPr>
            <p:spPr>
              <a:xfrm>
                <a:off x="4226896" y="2443256"/>
                <a:ext cx="720000" cy="4500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20" name="Conector recto 37">
                <a:extLst>
                  <a:ext uri="{FF2B5EF4-FFF2-40B4-BE49-F238E27FC236}">
                    <a16:creationId xmlns:a16="http://schemas.microsoft.com/office/drawing/2014/main" id="{EC99AA02-D873-72C3-5869-66CF9A5C6C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2242" y="2443255"/>
                <a:ext cx="79208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o 38">
              <a:extLst>
                <a:ext uri="{FF2B5EF4-FFF2-40B4-BE49-F238E27FC236}">
                  <a16:creationId xmlns:a16="http://schemas.microsoft.com/office/drawing/2014/main" id="{8DE26AE8-4FFC-49DA-3E14-10B3A7D20FA6}"/>
                </a:ext>
              </a:extLst>
            </p:cNvPr>
            <p:cNvGrpSpPr/>
            <p:nvPr/>
          </p:nvGrpSpPr>
          <p:grpSpPr>
            <a:xfrm>
              <a:off x="10423626" y="3913571"/>
              <a:ext cx="960364" cy="450121"/>
              <a:chOff x="5964012" y="2673660"/>
              <a:chExt cx="1152128" cy="540000"/>
            </a:xfrm>
          </p:grpSpPr>
          <p:sp>
            <p:nvSpPr>
              <p:cNvPr id="115" name="Rectángulo 39">
                <a:extLst>
                  <a:ext uri="{FF2B5EF4-FFF2-40B4-BE49-F238E27FC236}">
                    <a16:creationId xmlns:a16="http://schemas.microsoft.com/office/drawing/2014/main" id="{31BE0288-8F83-07FE-63C8-62869738B05A}"/>
                  </a:ext>
                </a:extLst>
              </p:cNvPr>
              <p:cNvSpPr/>
              <p:nvPr/>
            </p:nvSpPr>
            <p:spPr>
              <a:xfrm>
                <a:off x="6036972" y="2823167"/>
                <a:ext cx="1008000" cy="3904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50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b" anchorCtr="0"/>
              <a:lstStyle/>
              <a:p>
                <a:pPr algn="r"/>
                <a:endParaRPr lang="es-E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16" name="Rectángulo 40">
                <a:extLst>
                  <a:ext uri="{FF2B5EF4-FFF2-40B4-BE49-F238E27FC236}">
                    <a16:creationId xmlns:a16="http://schemas.microsoft.com/office/drawing/2014/main" id="{EDBBF91D-C488-3EBE-724C-B22A656173E4}"/>
                  </a:ext>
                </a:extLst>
              </p:cNvPr>
              <p:cNvSpPr/>
              <p:nvPr/>
            </p:nvSpPr>
            <p:spPr>
              <a:xfrm>
                <a:off x="6036020" y="2673660"/>
                <a:ext cx="1008000" cy="540000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/>
              </a:p>
            </p:txBody>
          </p:sp>
          <p:cxnSp>
            <p:nvCxnSpPr>
              <p:cNvPr id="117" name="Conector recto 41">
                <a:extLst>
                  <a:ext uri="{FF2B5EF4-FFF2-40B4-BE49-F238E27FC236}">
                    <a16:creationId xmlns:a16="http://schemas.microsoft.com/office/drawing/2014/main" id="{28F22175-8FDE-E4FC-73AF-A82C95B9F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4012" y="2673660"/>
                <a:ext cx="115212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o 42">
              <a:extLst>
                <a:ext uri="{FF2B5EF4-FFF2-40B4-BE49-F238E27FC236}">
                  <a16:creationId xmlns:a16="http://schemas.microsoft.com/office/drawing/2014/main" id="{62DA01BC-147C-A1E1-2D23-1D0E6780501C}"/>
                </a:ext>
              </a:extLst>
            </p:cNvPr>
            <p:cNvGrpSpPr/>
            <p:nvPr/>
          </p:nvGrpSpPr>
          <p:grpSpPr>
            <a:xfrm>
              <a:off x="7273901" y="2670193"/>
              <a:ext cx="878280" cy="450121"/>
              <a:chOff x="2185355" y="1182006"/>
              <a:chExt cx="1053653" cy="540000"/>
            </a:xfrm>
          </p:grpSpPr>
          <p:sp>
            <p:nvSpPr>
              <p:cNvPr id="112" name="Rectángulo 43">
                <a:extLst>
                  <a:ext uri="{FF2B5EF4-FFF2-40B4-BE49-F238E27FC236}">
                    <a16:creationId xmlns:a16="http://schemas.microsoft.com/office/drawing/2014/main" id="{56ACC830-667D-7C83-91B4-55A5BE55D36D}"/>
                  </a:ext>
                </a:extLst>
              </p:cNvPr>
              <p:cNvSpPr/>
              <p:nvPr/>
            </p:nvSpPr>
            <p:spPr>
              <a:xfrm>
                <a:off x="2206781" y="1560423"/>
                <a:ext cx="1008000" cy="16158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endParaRPr lang="es-E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13" name="Rectángulo 44">
                <a:extLst>
                  <a:ext uri="{FF2B5EF4-FFF2-40B4-BE49-F238E27FC236}">
                    <a16:creationId xmlns:a16="http://schemas.microsoft.com/office/drawing/2014/main" id="{2408797C-29FA-18EB-70C5-ED522AAE10FA}"/>
                  </a:ext>
                </a:extLst>
              </p:cNvPr>
              <p:cNvSpPr/>
              <p:nvPr/>
            </p:nvSpPr>
            <p:spPr>
              <a:xfrm>
                <a:off x="2206781" y="1182006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 dirty="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14" name="Conector recto 45">
                <a:extLst>
                  <a:ext uri="{FF2B5EF4-FFF2-40B4-BE49-F238E27FC236}">
                    <a16:creationId xmlns:a16="http://schemas.microsoft.com/office/drawing/2014/main" id="{B445A5FD-9AFE-3770-73A3-994FFE4C0B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5355" y="1182006"/>
                <a:ext cx="105365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Elipse 46">
              <a:extLst>
                <a:ext uri="{FF2B5EF4-FFF2-40B4-BE49-F238E27FC236}">
                  <a16:creationId xmlns:a16="http://schemas.microsoft.com/office/drawing/2014/main" id="{F5073D2A-F533-3C12-D2E3-FB38D24F1C74}"/>
                </a:ext>
              </a:extLst>
            </p:cNvPr>
            <p:cNvSpPr/>
            <p:nvPr/>
          </p:nvSpPr>
          <p:spPr>
            <a:xfrm>
              <a:off x="7026756" y="2442178"/>
              <a:ext cx="60023" cy="6002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7" name="Conector recto de flecha 47">
              <a:extLst>
                <a:ext uri="{FF2B5EF4-FFF2-40B4-BE49-F238E27FC236}">
                  <a16:creationId xmlns:a16="http://schemas.microsoft.com/office/drawing/2014/main" id="{A473A521-5B38-E71D-ADE0-750D9F2F8EE1}"/>
                </a:ext>
              </a:extLst>
            </p:cNvPr>
            <p:cNvCxnSpPr>
              <a:cxnSpLocks/>
              <a:stCxn id="62" idx="2"/>
              <a:endCxn id="16" idx="0"/>
            </p:cNvCxnSpPr>
            <p:nvPr/>
          </p:nvCxnSpPr>
          <p:spPr>
            <a:xfrm>
              <a:off x="7056767" y="2360799"/>
              <a:ext cx="1" cy="81379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ipse 48">
              <a:extLst>
                <a:ext uri="{FF2B5EF4-FFF2-40B4-BE49-F238E27FC236}">
                  <a16:creationId xmlns:a16="http://schemas.microsoft.com/office/drawing/2014/main" id="{03AFFE48-6388-0234-E1A8-990C02D657ED}"/>
                </a:ext>
              </a:extLst>
            </p:cNvPr>
            <p:cNvSpPr/>
            <p:nvPr/>
          </p:nvSpPr>
          <p:spPr>
            <a:xfrm>
              <a:off x="7355099" y="3746732"/>
              <a:ext cx="60023" cy="6002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49">
              <a:extLst>
                <a:ext uri="{FF2B5EF4-FFF2-40B4-BE49-F238E27FC236}">
                  <a16:creationId xmlns:a16="http://schemas.microsoft.com/office/drawing/2014/main" id="{57383689-CACC-0205-8C63-FF453295BE2B}"/>
                </a:ext>
              </a:extLst>
            </p:cNvPr>
            <p:cNvSpPr/>
            <p:nvPr/>
          </p:nvSpPr>
          <p:spPr>
            <a:xfrm>
              <a:off x="7355099" y="4439307"/>
              <a:ext cx="60023" cy="6002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50">
              <a:extLst>
                <a:ext uri="{FF2B5EF4-FFF2-40B4-BE49-F238E27FC236}">
                  <a16:creationId xmlns:a16="http://schemas.microsoft.com/office/drawing/2014/main" id="{EE2E0E3C-08FB-FA6A-D255-5B39E8D67788}"/>
                </a:ext>
              </a:extLst>
            </p:cNvPr>
            <p:cNvSpPr/>
            <p:nvPr/>
          </p:nvSpPr>
          <p:spPr>
            <a:xfrm>
              <a:off x="7355099" y="5178959"/>
              <a:ext cx="60023" cy="6002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1" name="Conector recto de flecha 51">
              <a:extLst>
                <a:ext uri="{FF2B5EF4-FFF2-40B4-BE49-F238E27FC236}">
                  <a16:creationId xmlns:a16="http://schemas.microsoft.com/office/drawing/2014/main" id="{232EBBBB-1365-96DB-9F9F-2AE57E0CDFDC}"/>
                </a:ext>
              </a:extLst>
            </p:cNvPr>
            <p:cNvCxnSpPr>
              <a:cxnSpLocks/>
              <a:stCxn id="18" idx="4"/>
              <a:endCxn id="27" idx="0"/>
            </p:cNvCxnSpPr>
            <p:nvPr/>
          </p:nvCxnSpPr>
          <p:spPr>
            <a:xfrm>
              <a:off x="7385111" y="3806755"/>
              <a:ext cx="0" cy="268295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52">
              <a:extLst>
                <a:ext uri="{FF2B5EF4-FFF2-40B4-BE49-F238E27FC236}">
                  <a16:creationId xmlns:a16="http://schemas.microsoft.com/office/drawing/2014/main" id="{7F047DDD-9D81-5E8D-2BE3-69A6E98D164B}"/>
                </a:ext>
              </a:extLst>
            </p:cNvPr>
            <p:cNvCxnSpPr>
              <a:cxnSpLocks/>
              <a:stCxn id="43" idx="2"/>
              <a:endCxn id="20" idx="0"/>
            </p:cNvCxnSpPr>
            <p:nvPr/>
          </p:nvCxnSpPr>
          <p:spPr>
            <a:xfrm flipH="1">
              <a:off x="7385111" y="4886327"/>
              <a:ext cx="439" cy="29263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53">
              <a:extLst>
                <a:ext uri="{FF2B5EF4-FFF2-40B4-BE49-F238E27FC236}">
                  <a16:creationId xmlns:a16="http://schemas.microsoft.com/office/drawing/2014/main" id="{26205B17-556B-A0D4-7AF0-CF1282126222}"/>
                </a:ext>
              </a:extLst>
            </p:cNvPr>
            <p:cNvCxnSpPr>
              <a:cxnSpLocks/>
              <a:stCxn id="20" idx="4"/>
              <a:endCxn id="44" idx="0"/>
            </p:cNvCxnSpPr>
            <p:nvPr/>
          </p:nvCxnSpPr>
          <p:spPr>
            <a:xfrm>
              <a:off x="7385111" y="5238982"/>
              <a:ext cx="0" cy="235692"/>
            </a:xfrm>
            <a:prstGeom prst="straightConnector1">
              <a:avLst/>
            </a:prstGeom>
            <a:ln w="952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54">
              <a:extLst>
                <a:ext uri="{FF2B5EF4-FFF2-40B4-BE49-F238E27FC236}">
                  <a16:creationId xmlns:a16="http://schemas.microsoft.com/office/drawing/2014/main" id="{16F840A8-5C93-13A3-C5A0-8562BF11F557}"/>
                </a:ext>
              </a:extLst>
            </p:cNvPr>
            <p:cNvSpPr/>
            <p:nvPr/>
          </p:nvSpPr>
          <p:spPr>
            <a:xfrm>
              <a:off x="7073114" y="3498619"/>
              <a:ext cx="60023" cy="6002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5" name="Conector angular 190">
              <a:extLst>
                <a:ext uri="{FF2B5EF4-FFF2-40B4-BE49-F238E27FC236}">
                  <a16:creationId xmlns:a16="http://schemas.microsoft.com/office/drawing/2014/main" id="{0683A92C-47FA-2DD7-24D3-2BA604D80CA7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rot="10800000" flipV="1">
              <a:off x="6750605" y="3528629"/>
              <a:ext cx="112664" cy="467359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angular 193">
              <a:extLst>
                <a:ext uri="{FF2B5EF4-FFF2-40B4-BE49-F238E27FC236}">
                  <a16:creationId xmlns:a16="http://schemas.microsoft.com/office/drawing/2014/main" id="{5326FE75-DECF-C8F5-5019-9FCB79559A9D}"/>
                </a:ext>
              </a:extLst>
            </p:cNvPr>
            <p:cNvCxnSpPr>
              <a:cxnSpLocks/>
              <a:stCxn id="24" idx="6"/>
              <a:endCxn id="28" idx="0"/>
            </p:cNvCxnSpPr>
            <p:nvPr/>
          </p:nvCxnSpPr>
          <p:spPr>
            <a:xfrm>
              <a:off x="7133137" y="3528631"/>
              <a:ext cx="251973" cy="27234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57">
              <a:extLst>
                <a:ext uri="{FF2B5EF4-FFF2-40B4-BE49-F238E27FC236}">
                  <a16:creationId xmlns:a16="http://schemas.microsoft.com/office/drawing/2014/main" id="{B47AF032-170D-4412-03E2-29E8C30DB0C3}"/>
                </a:ext>
              </a:extLst>
            </p:cNvPr>
            <p:cNvSpPr txBox="1"/>
            <p:nvPr/>
          </p:nvSpPr>
          <p:spPr>
            <a:xfrm>
              <a:off x="7142620" y="4075050"/>
              <a:ext cx="484981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k</a:t>
              </a:r>
              <a:r>
                <a:rPr lang="es-ES" baseline="-2500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s</a:t>
              </a:r>
              <a:r>
                <a:rPr lang="es-E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3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28" name="CuadroTexto 58">
              <a:extLst>
                <a:ext uri="{FF2B5EF4-FFF2-40B4-BE49-F238E27FC236}">
                  <a16:creationId xmlns:a16="http://schemas.microsoft.com/office/drawing/2014/main" id="{469ACDE1-00C1-25CF-2BF8-136D08896929}"/>
                </a:ext>
              </a:extLst>
            </p:cNvPr>
            <p:cNvSpPr txBox="1"/>
            <p:nvPr/>
          </p:nvSpPr>
          <p:spPr>
            <a:xfrm>
              <a:off x="7219256" y="3555865"/>
              <a:ext cx="331708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endParaRPr lang="es-ES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29" name="Conector recto de flecha 59">
              <a:extLst>
                <a:ext uri="{FF2B5EF4-FFF2-40B4-BE49-F238E27FC236}">
                  <a16:creationId xmlns:a16="http://schemas.microsoft.com/office/drawing/2014/main" id="{30E56F27-D442-79E2-EAFF-F44CBCF593C9}"/>
                </a:ext>
              </a:extLst>
            </p:cNvPr>
            <p:cNvCxnSpPr>
              <a:cxnSpLocks/>
              <a:stCxn id="46" idx="3"/>
              <a:endCxn id="118" idx="1"/>
            </p:cNvCxnSpPr>
            <p:nvPr/>
          </p:nvCxnSpPr>
          <p:spPr>
            <a:xfrm flipV="1">
              <a:off x="9323328" y="4202096"/>
              <a:ext cx="322057" cy="46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angular 79">
              <a:extLst>
                <a:ext uri="{FF2B5EF4-FFF2-40B4-BE49-F238E27FC236}">
                  <a16:creationId xmlns:a16="http://schemas.microsoft.com/office/drawing/2014/main" id="{EFE38997-5446-ACB2-5668-822A224A5F33}"/>
                </a:ext>
              </a:extLst>
            </p:cNvPr>
            <p:cNvCxnSpPr>
              <a:cxnSpLocks/>
              <a:stCxn id="48" idx="3"/>
              <a:endCxn id="115" idx="1"/>
            </p:cNvCxnSpPr>
            <p:nvPr/>
          </p:nvCxnSpPr>
          <p:spPr>
            <a:xfrm flipV="1">
              <a:off x="9324920" y="4200934"/>
              <a:ext cx="1159522" cy="1363525"/>
            </a:xfrm>
            <a:prstGeom prst="bentConnector3">
              <a:avLst>
                <a:gd name="adj1" fmla="val 87633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angular 83">
              <a:extLst>
                <a:ext uri="{FF2B5EF4-FFF2-40B4-BE49-F238E27FC236}">
                  <a16:creationId xmlns:a16="http://schemas.microsoft.com/office/drawing/2014/main" id="{27AE0CCE-A49A-CDBB-0827-BE30EAD492CA}"/>
                </a:ext>
              </a:extLst>
            </p:cNvPr>
            <p:cNvCxnSpPr>
              <a:cxnSpLocks/>
              <a:stCxn id="47" idx="3"/>
              <a:endCxn id="118" idx="1"/>
            </p:cNvCxnSpPr>
            <p:nvPr/>
          </p:nvCxnSpPr>
          <p:spPr>
            <a:xfrm flipV="1">
              <a:off x="9323328" y="4202096"/>
              <a:ext cx="322057" cy="697488"/>
            </a:xfrm>
            <a:prstGeom prst="bentConnector3">
              <a:avLst>
                <a:gd name="adj1" fmla="val 50000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62">
              <a:extLst>
                <a:ext uri="{FF2B5EF4-FFF2-40B4-BE49-F238E27FC236}">
                  <a16:creationId xmlns:a16="http://schemas.microsoft.com/office/drawing/2014/main" id="{8C33D65B-216B-61B0-A717-86DCC04DA4E6}"/>
                </a:ext>
              </a:extLst>
            </p:cNvPr>
            <p:cNvCxnSpPr>
              <a:cxnSpLocks/>
              <a:stCxn id="118" idx="3"/>
              <a:endCxn id="115" idx="1"/>
            </p:cNvCxnSpPr>
            <p:nvPr/>
          </p:nvCxnSpPr>
          <p:spPr>
            <a:xfrm flipV="1">
              <a:off x="10244752" y="4200934"/>
              <a:ext cx="239690" cy="116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uadroTexto 63">
              <a:extLst>
                <a:ext uri="{FF2B5EF4-FFF2-40B4-BE49-F238E27FC236}">
                  <a16:creationId xmlns:a16="http://schemas.microsoft.com/office/drawing/2014/main" id="{9DFCC665-E14F-ED75-7FD1-E2F05448393A}"/>
                </a:ext>
              </a:extLst>
            </p:cNvPr>
            <p:cNvSpPr txBox="1"/>
            <p:nvPr/>
          </p:nvSpPr>
          <p:spPr>
            <a:xfrm>
              <a:off x="7362662" y="3139646"/>
              <a:ext cx="700759" cy="25814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DDF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1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DDF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2 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T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b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4" name="CuadroTexto 64">
              <a:extLst>
                <a:ext uri="{FF2B5EF4-FFF2-40B4-BE49-F238E27FC236}">
                  <a16:creationId xmlns:a16="http://schemas.microsoft.com/office/drawing/2014/main" id="{CAF30FAE-7324-F5F7-687C-5DA6C64F8F5A}"/>
                </a:ext>
              </a:extLst>
            </p:cNvPr>
            <p:cNvSpPr txBox="1"/>
            <p:nvPr/>
          </p:nvSpPr>
          <p:spPr>
            <a:xfrm>
              <a:off x="7212585" y="2395246"/>
              <a:ext cx="375501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endParaRPr lang="es-ES" sz="1000" dirty="0">
                <a:latin typeface="Abadi Extra Light" panose="020B0604020202020204" pitchFamily="34" charset="0"/>
              </a:endParaRPr>
            </a:p>
          </p:txBody>
        </p:sp>
        <p:sp>
          <p:nvSpPr>
            <p:cNvPr id="35" name="CuadroTexto 65">
              <a:extLst>
                <a:ext uri="{FF2B5EF4-FFF2-40B4-BE49-F238E27FC236}">
                  <a16:creationId xmlns:a16="http://schemas.microsoft.com/office/drawing/2014/main" id="{88FFAA43-5B6C-B735-0B60-AE26D505CEC1}"/>
                </a:ext>
              </a:extLst>
            </p:cNvPr>
            <p:cNvSpPr txBox="1"/>
            <p:nvPr/>
          </p:nvSpPr>
          <p:spPr>
            <a:xfrm>
              <a:off x="6594711" y="2391397"/>
              <a:ext cx="312906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endParaRPr lang="es-ES" dirty="0">
                <a:latin typeface="Abadi Extra Light" panose="020B0604020202020204" pitchFamily="34" charset="0"/>
              </a:endParaRPr>
            </a:p>
          </p:txBody>
        </p:sp>
        <p:sp>
          <p:nvSpPr>
            <p:cNvPr id="36" name="CuadroTexto 66">
              <a:extLst>
                <a:ext uri="{FF2B5EF4-FFF2-40B4-BE49-F238E27FC236}">
                  <a16:creationId xmlns:a16="http://schemas.microsoft.com/office/drawing/2014/main" id="{75B973C3-119C-FBB9-508F-A8D5CA750705}"/>
                </a:ext>
              </a:extLst>
            </p:cNvPr>
            <p:cNvSpPr txBox="1"/>
            <p:nvPr/>
          </p:nvSpPr>
          <p:spPr>
            <a:xfrm>
              <a:off x="6843587" y="3142597"/>
              <a:ext cx="519075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endParaRPr lang="es-ES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37" name="Conector angular 185">
              <a:extLst>
                <a:ext uri="{FF2B5EF4-FFF2-40B4-BE49-F238E27FC236}">
                  <a16:creationId xmlns:a16="http://schemas.microsoft.com/office/drawing/2014/main" id="{E6D3511F-0FF6-AAB9-E701-317E0ABD6C96}"/>
                </a:ext>
              </a:extLst>
            </p:cNvPr>
            <p:cNvCxnSpPr>
              <a:cxnSpLocks/>
              <a:stCxn id="33" idx="2"/>
              <a:endCxn id="24" idx="0"/>
            </p:cNvCxnSpPr>
            <p:nvPr/>
          </p:nvCxnSpPr>
          <p:spPr>
            <a:xfrm rot="5400000">
              <a:off x="7357672" y="3143248"/>
              <a:ext cx="100825" cy="609916"/>
            </a:xfrm>
            <a:prstGeom prst="bentConnector3">
              <a:avLst>
                <a:gd name="adj1" fmla="val 50000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68">
              <a:extLst>
                <a:ext uri="{FF2B5EF4-FFF2-40B4-BE49-F238E27FC236}">
                  <a16:creationId xmlns:a16="http://schemas.microsoft.com/office/drawing/2014/main" id="{006C8060-C421-C3AC-A50E-1779CB878F35}"/>
                </a:ext>
              </a:extLst>
            </p:cNvPr>
            <p:cNvCxnSpPr>
              <a:cxnSpLocks/>
              <a:stCxn id="16" idx="6"/>
              <a:endCxn id="34" idx="1"/>
            </p:cNvCxnSpPr>
            <p:nvPr/>
          </p:nvCxnSpPr>
          <p:spPr>
            <a:xfrm>
              <a:off x="7086779" y="2472190"/>
              <a:ext cx="125806" cy="0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69">
              <a:extLst>
                <a:ext uri="{FF2B5EF4-FFF2-40B4-BE49-F238E27FC236}">
                  <a16:creationId xmlns:a16="http://schemas.microsoft.com/office/drawing/2014/main" id="{1F536925-B54D-308E-70A0-CBBF47D3201E}"/>
                </a:ext>
              </a:extLst>
            </p:cNvPr>
            <p:cNvCxnSpPr>
              <a:cxnSpLocks/>
              <a:stCxn id="35" idx="3"/>
              <a:endCxn id="16" idx="2"/>
            </p:cNvCxnSpPr>
            <p:nvPr/>
          </p:nvCxnSpPr>
          <p:spPr>
            <a:xfrm>
              <a:off x="6907617" y="2472189"/>
              <a:ext cx="119139" cy="1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70">
              <a:extLst>
                <a:ext uri="{FF2B5EF4-FFF2-40B4-BE49-F238E27FC236}">
                  <a16:creationId xmlns:a16="http://schemas.microsoft.com/office/drawing/2014/main" id="{A55885E6-71DA-5C5D-AE01-34D2C5601B6B}"/>
                </a:ext>
              </a:extLst>
            </p:cNvPr>
            <p:cNvCxnSpPr>
              <a:cxnSpLocks/>
              <a:stCxn id="27" idx="2"/>
              <a:endCxn id="19" idx="0"/>
            </p:cNvCxnSpPr>
            <p:nvPr/>
          </p:nvCxnSpPr>
          <p:spPr>
            <a:xfrm>
              <a:off x="7385111" y="4204957"/>
              <a:ext cx="0" cy="23435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71">
              <a:extLst>
                <a:ext uri="{FF2B5EF4-FFF2-40B4-BE49-F238E27FC236}">
                  <a16:creationId xmlns:a16="http://schemas.microsoft.com/office/drawing/2014/main" id="{F13E21FF-83F5-C6FB-7185-658D6A185CDD}"/>
                </a:ext>
              </a:extLst>
            </p:cNvPr>
            <p:cNvCxnSpPr>
              <a:cxnSpLocks/>
              <a:stCxn id="19" idx="4"/>
              <a:endCxn id="43" idx="0"/>
            </p:cNvCxnSpPr>
            <p:nvPr/>
          </p:nvCxnSpPr>
          <p:spPr>
            <a:xfrm>
              <a:off x="7385111" y="4499330"/>
              <a:ext cx="439" cy="25709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72">
              <a:extLst>
                <a:ext uri="{FF2B5EF4-FFF2-40B4-BE49-F238E27FC236}">
                  <a16:creationId xmlns:a16="http://schemas.microsoft.com/office/drawing/2014/main" id="{61DAFCC1-F788-7509-1EB4-88DD05C1C777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7385111" y="5604581"/>
              <a:ext cx="0" cy="199087"/>
            </a:xfrm>
            <a:prstGeom prst="straightConnector1">
              <a:avLst/>
            </a:prstGeom>
            <a:ln w="952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uadroTexto 73">
              <a:extLst>
                <a:ext uri="{FF2B5EF4-FFF2-40B4-BE49-F238E27FC236}">
                  <a16:creationId xmlns:a16="http://schemas.microsoft.com/office/drawing/2014/main" id="{867361F3-1951-CE75-C3EC-C4D92CB7D972}"/>
                </a:ext>
              </a:extLst>
            </p:cNvPr>
            <p:cNvSpPr txBox="1"/>
            <p:nvPr/>
          </p:nvSpPr>
          <p:spPr>
            <a:xfrm>
              <a:off x="7124481" y="4756420"/>
              <a:ext cx="522137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Abadi Extra Light" panose="020B0204020104020204" pitchFamily="34" charset="0"/>
                </a:rPr>
                <a:t>k</a:t>
              </a:r>
              <a:r>
                <a:rPr lang="es-ES" baseline="-25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Abadi Extra Light" panose="020B0204020104020204" pitchFamily="34" charset="0"/>
                </a:rPr>
                <a:t>p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5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4" name="CuadroTexto 74">
              <a:extLst>
                <a:ext uri="{FF2B5EF4-FFF2-40B4-BE49-F238E27FC236}">
                  <a16:creationId xmlns:a16="http://schemas.microsoft.com/office/drawing/2014/main" id="{A987C512-192F-9476-532F-FBD27AE5E73B}"/>
                </a:ext>
              </a:extLst>
            </p:cNvPr>
            <p:cNvSpPr txBox="1"/>
            <p:nvPr/>
          </p:nvSpPr>
          <p:spPr>
            <a:xfrm>
              <a:off x="7067732" y="5474674"/>
              <a:ext cx="634758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k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ps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7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45" name="Conector recto de flecha 75">
              <a:extLst>
                <a:ext uri="{FF2B5EF4-FFF2-40B4-BE49-F238E27FC236}">
                  <a16:creationId xmlns:a16="http://schemas.microsoft.com/office/drawing/2014/main" id="{685A204F-FE59-028D-7057-C488F68C6BEA}"/>
                </a:ext>
              </a:extLst>
            </p:cNvPr>
            <p:cNvCxnSpPr>
              <a:cxnSpLocks/>
              <a:stCxn id="112" idx="2"/>
              <a:endCxn id="33" idx="0"/>
            </p:cNvCxnSpPr>
            <p:nvPr/>
          </p:nvCxnSpPr>
          <p:spPr>
            <a:xfrm>
              <a:off x="7711874" y="3120314"/>
              <a:ext cx="1168" cy="1933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76">
              <a:extLst>
                <a:ext uri="{FF2B5EF4-FFF2-40B4-BE49-F238E27FC236}">
                  <a16:creationId xmlns:a16="http://schemas.microsoft.com/office/drawing/2014/main" id="{F54FEED3-7F90-3671-EB86-FB091798F597}"/>
                </a:ext>
              </a:extLst>
            </p:cNvPr>
            <p:cNvSpPr txBox="1"/>
            <p:nvPr/>
          </p:nvSpPr>
          <p:spPr>
            <a:xfrm>
              <a:off x="8945809" y="4137603"/>
              <a:ext cx="377519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v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t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4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7" name="CuadroTexto 77">
              <a:extLst>
                <a:ext uri="{FF2B5EF4-FFF2-40B4-BE49-F238E27FC236}">
                  <a16:creationId xmlns:a16="http://schemas.microsoft.com/office/drawing/2014/main" id="{96FD71FC-9213-0709-38E0-57F991156874}"/>
                </a:ext>
              </a:extLst>
            </p:cNvPr>
            <p:cNvSpPr txBox="1"/>
            <p:nvPr/>
          </p:nvSpPr>
          <p:spPr>
            <a:xfrm>
              <a:off x="8903169" y="4834630"/>
              <a:ext cx="420159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k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ss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6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8" name="CuadroTexto 78">
              <a:extLst>
                <a:ext uri="{FF2B5EF4-FFF2-40B4-BE49-F238E27FC236}">
                  <a16:creationId xmlns:a16="http://schemas.microsoft.com/office/drawing/2014/main" id="{A467DD1B-44F1-E651-05FF-18DB49577EDC}"/>
                </a:ext>
              </a:extLst>
            </p:cNvPr>
            <p:cNvSpPr txBox="1"/>
            <p:nvPr/>
          </p:nvSpPr>
          <p:spPr>
            <a:xfrm>
              <a:off x="8901576" y="5499505"/>
              <a:ext cx="423344" cy="1299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k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sa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8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49" name="Conector recto de flecha 79">
              <a:extLst>
                <a:ext uri="{FF2B5EF4-FFF2-40B4-BE49-F238E27FC236}">
                  <a16:creationId xmlns:a16="http://schemas.microsoft.com/office/drawing/2014/main" id="{4B86B6E6-D0AF-6DFC-3FB4-B765F233404D}"/>
                </a:ext>
              </a:extLst>
            </p:cNvPr>
            <p:cNvCxnSpPr>
              <a:cxnSpLocks/>
              <a:stCxn id="127" idx="3"/>
              <a:endCxn id="48" idx="1"/>
            </p:cNvCxnSpPr>
            <p:nvPr/>
          </p:nvCxnSpPr>
          <p:spPr>
            <a:xfrm>
              <a:off x="8628508" y="5564459"/>
              <a:ext cx="273068" cy="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80">
              <a:extLst>
                <a:ext uri="{FF2B5EF4-FFF2-40B4-BE49-F238E27FC236}">
                  <a16:creationId xmlns:a16="http://schemas.microsoft.com/office/drawing/2014/main" id="{6817199A-0EC2-6D7D-1190-BB2DADEC87E2}"/>
                </a:ext>
              </a:extLst>
            </p:cNvPr>
            <p:cNvCxnSpPr>
              <a:cxnSpLocks/>
              <a:stCxn id="121" idx="3"/>
              <a:endCxn id="47" idx="1"/>
            </p:cNvCxnSpPr>
            <p:nvPr/>
          </p:nvCxnSpPr>
          <p:spPr>
            <a:xfrm flipV="1">
              <a:off x="8635928" y="4899584"/>
              <a:ext cx="267241" cy="96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de flecha 81">
              <a:extLst>
                <a:ext uri="{FF2B5EF4-FFF2-40B4-BE49-F238E27FC236}">
                  <a16:creationId xmlns:a16="http://schemas.microsoft.com/office/drawing/2014/main" id="{9C9DCFBE-CCA0-1A5D-390D-D9E488D93915}"/>
                </a:ext>
              </a:extLst>
            </p:cNvPr>
            <p:cNvCxnSpPr>
              <a:cxnSpLocks/>
              <a:stCxn id="130" idx="3"/>
              <a:endCxn id="46" idx="1"/>
            </p:cNvCxnSpPr>
            <p:nvPr/>
          </p:nvCxnSpPr>
          <p:spPr>
            <a:xfrm flipV="1">
              <a:off x="8632195" y="4202557"/>
              <a:ext cx="313614" cy="1398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ángulo 82">
              <a:extLst>
                <a:ext uri="{FF2B5EF4-FFF2-40B4-BE49-F238E27FC236}">
                  <a16:creationId xmlns:a16="http://schemas.microsoft.com/office/drawing/2014/main" id="{3F8973F5-19F9-0EDC-6F64-C02D6C911214}"/>
                </a:ext>
              </a:extLst>
            </p:cNvPr>
            <p:cNvSpPr/>
            <p:nvPr/>
          </p:nvSpPr>
          <p:spPr>
            <a:xfrm>
              <a:off x="9839456" y="3669100"/>
              <a:ext cx="1050282" cy="2152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l-GR" sz="1050" dirty="0">
                  <a:solidFill>
                    <a:schemeClr val="accent1"/>
                  </a:solidFill>
                </a:rPr>
                <a:t>κ φ </a:t>
              </a:r>
              <a:r>
                <a:rPr lang="es-ES" sz="105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c</a:t>
              </a:r>
              <a:r>
                <a:rPr lang="es-ES" sz="1050" baseline="-2500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1</a:t>
              </a:r>
              <a:r>
                <a:rPr lang="es-ES" sz="105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 </a:t>
              </a:r>
              <a:r>
                <a:rPr lang="el-GR" sz="1050" dirty="0">
                  <a:solidFill>
                    <a:schemeClr val="accent1"/>
                  </a:solidFill>
                </a:rPr>
                <a:t>ε</a:t>
              </a:r>
              <a:r>
                <a:rPr lang="el-GR" sz="1050" baseline="-25000" dirty="0">
                  <a:solidFill>
                    <a:schemeClr val="accent1"/>
                  </a:solidFill>
                </a:rPr>
                <a:t>1</a:t>
              </a:r>
              <a:r>
                <a:rPr lang="el-GR" sz="1050" dirty="0">
                  <a:solidFill>
                    <a:schemeClr val="accent1"/>
                  </a:solidFill>
                </a:rPr>
                <a:t> </a:t>
              </a:r>
              <a:r>
                <a:rPr lang="es-ES" sz="105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c</a:t>
              </a:r>
              <a:r>
                <a:rPr lang="es-ES" sz="1050" baseline="-2500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d</a:t>
              </a:r>
              <a:r>
                <a:rPr lang="es-ES" sz="105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 </a:t>
              </a:r>
              <a:r>
                <a:rPr lang="el-GR" sz="1050" dirty="0">
                  <a:solidFill>
                    <a:schemeClr val="accent1"/>
                  </a:solidFill>
                </a:rPr>
                <a:t>θ </a:t>
              </a:r>
              <a:r>
                <a:rPr lang="es-ES" sz="105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c</a:t>
              </a:r>
              <a:r>
                <a:rPr lang="es-ES" sz="1050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n</a:t>
              </a:r>
              <a:r>
                <a:rPr lang="es-ES" sz="1050" dirty="0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 </a:t>
              </a:r>
              <a:r>
                <a:rPr lang="el-GR" sz="1050" dirty="0">
                  <a:solidFill>
                    <a:schemeClr val="accent1"/>
                  </a:solidFill>
                </a:rPr>
                <a:t>ξ</a:t>
              </a:r>
              <a:endParaRPr lang="es-ES" sz="1050" dirty="0">
                <a:solidFill>
                  <a:schemeClr val="accent1"/>
                </a:solidFill>
                <a:latin typeface="Abadi Extra Light" panose="020B0204020104020204" pitchFamily="34" charset="0"/>
              </a:endParaRPr>
            </a:p>
            <a:p>
              <a:pPr algn="ctr">
                <a:lnSpc>
                  <a:spcPts val="1000"/>
                </a:lnSpc>
              </a:pPr>
              <a:r>
                <a:rPr lang="es-ES" sz="105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FC</a:t>
              </a:r>
              <a:r>
                <a:rPr lang="es-ES" sz="1050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9</a:t>
              </a:r>
            </a:p>
          </p:txBody>
        </p:sp>
        <p:cxnSp>
          <p:nvCxnSpPr>
            <p:cNvPr id="53" name="Conector recto de flecha 83">
              <a:extLst>
                <a:ext uri="{FF2B5EF4-FFF2-40B4-BE49-F238E27FC236}">
                  <a16:creationId xmlns:a16="http://schemas.microsoft.com/office/drawing/2014/main" id="{264B72F4-A98D-3CF3-515F-8A283C631E33}"/>
                </a:ext>
              </a:extLst>
            </p:cNvPr>
            <p:cNvCxnSpPr>
              <a:cxnSpLocks/>
            </p:cNvCxnSpPr>
            <p:nvPr/>
          </p:nvCxnSpPr>
          <p:spPr>
            <a:xfrm>
              <a:off x="5988413" y="3866778"/>
              <a:ext cx="0" cy="447033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uadroTexto 84">
              <a:extLst>
                <a:ext uri="{FF2B5EF4-FFF2-40B4-BE49-F238E27FC236}">
                  <a16:creationId xmlns:a16="http://schemas.microsoft.com/office/drawing/2014/main" id="{6FACCC05-840A-6BD6-EED9-0B1DB3E75064}"/>
                </a:ext>
              </a:extLst>
            </p:cNvPr>
            <p:cNvSpPr txBox="1"/>
            <p:nvPr/>
          </p:nvSpPr>
          <p:spPr>
            <a:xfrm rot="16200000">
              <a:off x="5719409" y="4016344"/>
              <a:ext cx="375185" cy="108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H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u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dirty="0">
                  <a:latin typeface="Abadi Extra Light" panose="020B0204020104020204" pitchFamily="34" charset="0"/>
                </a:rPr>
                <a:t>∙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1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55" name="Grupo 85">
              <a:extLst>
                <a:ext uri="{FF2B5EF4-FFF2-40B4-BE49-F238E27FC236}">
                  <a16:creationId xmlns:a16="http://schemas.microsoft.com/office/drawing/2014/main" id="{D589FC69-8B13-D2FF-778D-251BC52BD0A8}"/>
                </a:ext>
              </a:extLst>
            </p:cNvPr>
            <p:cNvGrpSpPr/>
            <p:nvPr/>
          </p:nvGrpSpPr>
          <p:grpSpPr>
            <a:xfrm>
              <a:off x="5753656" y="3339254"/>
              <a:ext cx="936925" cy="653253"/>
              <a:chOff x="390334" y="1988840"/>
              <a:chExt cx="1124009" cy="783694"/>
            </a:xfrm>
          </p:grpSpPr>
          <p:sp>
            <p:nvSpPr>
              <p:cNvPr id="109" name="CuadroTexto 86">
                <a:extLst>
                  <a:ext uri="{FF2B5EF4-FFF2-40B4-BE49-F238E27FC236}">
                    <a16:creationId xmlns:a16="http://schemas.microsoft.com/office/drawing/2014/main" id="{3294B9CB-E54A-4A91-7C11-E98324CAEE04}"/>
                  </a:ext>
                </a:extLst>
              </p:cNvPr>
              <p:cNvSpPr txBox="1"/>
              <p:nvPr/>
            </p:nvSpPr>
            <p:spPr>
              <a:xfrm>
                <a:off x="390334" y="2255232"/>
                <a:ext cx="1124009" cy="157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pPr>
                  <a:lnSpc>
                    <a:spcPts val="1000"/>
                  </a:lnSpc>
                </a:pPr>
                <a:r>
                  <a:rPr lang="es-ES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ET</a:t>
                </a:r>
                <a:r>
                  <a:rPr lang="es-ES" baseline="-250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</a:t>
                </a:r>
                <a:r>
                  <a:rPr lang="es-ES" dirty="0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l-GR" dirty="0">
                    <a:solidFill>
                      <a:schemeClr val="accent1"/>
                    </a:solidFill>
                  </a:rPr>
                  <a:t>θ</a:t>
                </a:r>
                <a:r>
                  <a:rPr lang="es-ES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* </a:t>
                </a:r>
                <a:r>
                  <a:rPr lang="el-GR" dirty="0">
                    <a:solidFill>
                      <a:schemeClr val="accent1"/>
                    </a:solidFill>
                  </a:rPr>
                  <a:t>λ</a:t>
                </a:r>
                <a:r>
                  <a:rPr lang="es-ES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dirty="0">
                    <a:solidFill>
                      <a:schemeClr val="accent2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baseline="-25000" dirty="0">
                    <a:solidFill>
                      <a:schemeClr val="accent2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dirty="0">
                  <a:solidFill>
                    <a:schemeClr val="accent2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10" name="Conector recto de flecha 87">
                <a:extLst>
                  <a:ext uri="{FF2B5EF4-FFF2-40B4-BE49-F238E27FC236}">
                    <a16:creationId xmlns:a16="http://schemas.microsoft.com/office/drawing/2014/main" id="{4E0142C2-8DB8-328F-A2CF-0CA0369AB76F}"/>
                  </a:ext>
                </a:extLst>
              </p:cNvPr>
              <p:cNvCxnSpPr>
                <a:cxnSpLocks/>
                <a:endCxn id="109" idx="2"/>
              </p:cNvCxnSpPr>
              <p:nvPr/>
            </p:nvCxnSpPr>
            <p:spPr>
              <a:xfrm flipV="1">
                <a:off x="952338" y="2412772"/>
                <a:ext cx="1" cy="359762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ector recto de flecha 88">
                <a:extLst>
                  <a:ext uri="{FF2B5EF4-FFF2-40B4-BE49-F238E27FC236}">
                    <a16:creationId xmlns:a16="http://schemas.microsoft.com/office/drawing/2014/main" id="{D1A2EA3F-1438-49DB-E187-0AE1EB9739D9}"/>
                  </a:ext>
                </a:extLst>
              </p:cNvPr>
              <p:cNvCxnSpPr>
                <a:cxnSpLocks/>
                <a:stCxn id="109" idx="0"/>
              </p:cNvCxnSpPr>
              <p:nvPr/>
            </p:nvCxnSpPr>
            <p:spPr>
              <a:xfrm flipV="1">
                <a:off x="952339" y="1988840"/>
                <a:ext cx="0" cy="266392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Conector recto de flecha 89">
              <a:extLst>
                <a:ext uri="{FF2B5EF4-FFF2-40B4-BE49-F238E27FC236}">
                  <a16:creationId xmlns:a16="http://schemas.microsoft.com/office/drawing/2014/main" id="{48612172-6B1D-D62C-FBC1-3947E91236D1}"/>
                </a:ext>
              </a:extLst>
            </p:cNvPr>
            <p:cNvCxnSpPr>
              <a:cxnSpLocks/>
              <a:stCxn id="28" idx="2"/>
              <a:endCxn id="18" idx="0"/>
            </p:cNvCxnSpPr>
            <p:nvPr/>
          </p:nvCxnSpPr>
          <p:spPr>
            <a:xfrm>
              <a:off x="7385110" y="3685772"/>
              <a:ext cx="1" cy="6096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uadroTexto 90">
              <a:extLst>
                <a:ext uri="{FF2B5EF4-FFF2-40B4-BE49-F238E27FC236}">
                  <a16:creationId xmlns:a16="http://schemas.microsoft.com/office/drawing/2014/main" id="{C14F61D8-20D8-7B4E-D433-6C2BB085F699}"/>
                </a:ext>
              </a:extLst>
            </p:cNvPr>
            <p:cNvSpPr txBox="1"/>
            <p:nvPr/>
          </p:nvSpPr>
          <p:spPr>
            <a:xfrm>
              <a:off x="6863268" y="3474434"/>
              <a:ext cx="117255" cy="108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p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1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58" name="Conector recto de flecha 91">
              <a:extLst>
                <a:ext uri="{FF2B5EF4-FFF2-40B4-BE49-F238E27FC236}">
                  <a16:creationId xmlns:a16="http://schemas.microsoft.com/office/drawing/2014/main" id="{6ED6E98F-69D1-8A1B-3322-18A94B9E2D71}"/>
                </a:ext>
              </a:extLst>
            </p:cNvPr>
            <p:cNvCxnSpPr>
              <a:cxnSpLocks/>
              <a:stCxn id="24" idx="2"/>
              <a:endCxn id="57" idx="3"/>
            </p:cNvCxnSpPr>
            <p:nvPr/>
          </p:nvCxnSpPr>
          <p:spPr>
            <a:xfrm flipH="1" flipV="1">
              <a:off x="6980523" y="3528630"/>
              <a:ext cx="92591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uadroTexto 92">
              <a:extLst>
                <a:ext uri="{FF2B5EF4-FFF2-40B4-BE49-F238E27FC236}">
                  <a16:creationId xmlns:a16="http://schemas.microsoft.com/office/drawing/2014/main" id="{8562BCAE-337F-FB27-3DF4-CEEAEDFA5861}"/>
                </a:ext>
              </a:extLst>
            </p:cNvPr>
            <p:cNvSpPr txBox="1"/>
            <p:nvPr/>
          </p:nvSpPr>
          <p:spPr>
            <a:xfrm>
              <a:off x="11412436" y="4137277"/>
              <a:ext cx="344636" cy="1295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endParaRPr lang="es-ES" sz="1000" dirty="0">
                <a:latin typeface="Abadi" panose="020B0604020104020204" pitchFamily="34" charset="0"/>
              </a:endParaRPr>
            </a:p>
          </p:txBody>
        </p:sp>
        <p:cxnSp>
          <p:nvCxnSpPr>
            <p:cNvPr id="60" name="Conector recto de flecha 93">
              <a:extLst>
                <a:ext uri="{FF2B5EF4-FFF2-40B4-BE49-F238E27FC236}">
                  <a16:creationId xmlns:a16="http://schemas.microsoft.com/office/drawing/2014/main" id="{DA49BD0B-E03B-1C31-218F-F4938321D09D}"/>
                </a:ext>
              </a:extLst>
            </p:cNvPr>
            <p:cNvCxnSpPr>
              <a:cxnSpLocks/>
              <a:stCxn id="115" idx="3"/>
              <a:endCxn id="59" idx="1"/>
            </p:cNvCxnSpPr>
            <p:nvPr/>
          </p:nvCxnSpPr>
          <p:spPr>
            <a:xfrm>
              <a:off x="11324667" y="4200934"/>
              <a:ext cx="87769" cy="1137"/>
            </a:xfrm>
            <a:prstGeom prst="straightConnector1">
              <a:avLst/>
            </a:prstGeom>
            <a:ln w="952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94">
              <a:extLst>
                <a:ext uri="{FF2B5EF4-FFF2-40B4-BE49-F238E27FC236}">
                  <a16:creationId xmlns:a16="http://schemas.microsoft.com/office/drawing/2014/main" id="{93306474-6777-0B9A-A2D5-6B1F69E96AA4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V="1">
              <a:off x="11412436" y="4202070"/>
              <a:ext cx="443365" cy="1"/>
            </a:xfrm>
            <a:prstGeom prst="straightConnector1">
              <a:avLst/>
            </a:prstGeom>
            <a:ln w="952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95">
              <a:extLst>
                <a:ext uri="{FF2B5EF4-FFF2-40B4-BE49-F238E27FC236}">
                  <a16:creationId xmlns:a16="http://schemas.microsoft.com/office/drawing/2014/main" id="{2D712CF3-5BD5-19FB-5C7A-51F5F66A0E5C}"/>
                </a:ext>
              </a:extLst>
            </p:cNvPr>
            <p:cNvSpPr txBox="1"/>
            <p:nvPr/>
          </p:nvSpPr>
          <p:spPr>
            <a:xfrm>
              <a:off x="6930958" y="2164539"/>
              <a:ext cx="251617" cy="196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900"/>
                </a:lnSpc>
              </a:pPr>
              <a:r>
                <a:rPr lang="es-ES" dirty="0">
                  <a:solidFill>
                    <a:schemeClr val="accent3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P  T</a:t>
              </a:r>
              <a:endParaRPr lang="es-ES" baseline="-25000" dirty="0">
                <a:solidFill>
                  <a:schemeClr val="accent3">
                    <a:lumMod val="75000"/>
                  </a:schemeClr>
                </a:solidFill>
                <a:latin typeface="Abadi Extra Light" panose="020B0204020104020204" pitchFamily="34" charset="0"/>
              </a:endParaRPr>
            </a:p>
            <a:p>
              <a:pPr>
                <a:lnSpc>
                  <a:spcPts val="900"/>
                </a:lnSpc>
              </a:pPr>
              <a:r>
                <a:rPr lang="el-GR" dirty="0">
                  <a:solidFill>
                    <a:schemeClr val="accent2"/>
                  </a:solidFill>
                </a:rPr>
                <a:t>β</a:t>
              </a: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0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63" name="Grupo 96">
              <a:extLst>
                <a:ext uri="{FF2B5EF4-FFF2-40B4-BE49-F238E27FC236}">
                  <a16:creationId xmlns:a16="http://schemas.microsoft.com/office/drawing/2014/main" id="{A3D308FA-5785-47D3-3FAB-340DACD4D207}"/>
                </a:ext>
              </a:extLst>
            </p:cNvPr>
            <p:cNvGrpSpPr/>
            <p:nvPr/>
          </p:nvGrpSpPr>
          <p:grpSpPr>
            <a:xfrm>
              <a:off x="6047409" y="2672338"/>
              <a:ext cx="840225" cy="450121"/>
              <a:chOff x="713959" y="1184579"/>
              <a:chExt cx="1008000" cy="540000"/>
            </a:xfrm>
          </p:grpSpPr>
          <p:sp>
            <p:nvSpPr>
              <p:cNvPr id="105" name="Rectángulo 97">
                <a:extLst>
                  <a:ext uri="{FF2B5EF4-FFF2-40B4-BE49-F238E27FC236}">
                    <a16:creationId xmlns:a16="http://schemas.microsoft.com/office/drawing/2014/main" id="{C2BB7B38-E87E-BDC5-830E-FEA0A1DD3336}"/>
                  </a:ext>
                </a:extLst>
              </p:cNvPr>
              <p:cNvSpPr/>
              <p:nvPr/>
            </p:nvSpPr>
            <p:spPr>
              <a:xfrm>
                <a:off x="713959" y="1335652"/>
                <a:ext cx="1008000" cy="38892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endParaRPr lang="es-E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06" name="Rectángulo 98">
                <a:extLst>
                  <a:ext uri="{FF2B5EF4-FFF2-40B4-BE49-F238E27FC236}">
                    <a16:creationId xmlns:a16="http://schemas.microsoft.com/office/drawing/2014/main" id="{1DC5CDF6-92DE-DA7A-9452-E1F1F91E8879}"/>
                  </a:ext>
                </a:extLst>
              </p:cNvPr>
              <p:cNvSpPr/>
              <p:nvPr/>
            </p:nvSpPr>
            <p:spPr>
              <a:xfrm>
                <a:off x="713959" y="1184579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00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07" name="Conector recto 99">
                <a:extLst>
                  <a:ext uri="{FF2B5EF4-FFF2-40B4-BE49-F238E27FC236}">
                    <a16:creationId xmlns:a16="http://schemas.microsoft.com/office/drawing/2014/main" id="{99132051-806A-147E-CC27-1F964FC51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59" y="1185385"/>
                <a:ext cx="7560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ángulo 100">
                <a:extLst>
                  <a:ext uri="{FF2B5EF4-FFF2-40B4-BE49-F238E27FC236}">
                    <a16:creationId xmlns:a16="http://schemas.microsoft.com/office/drawing/2014/main" id="{3CEDA1D6-E9A3-8FC0-CCC8-3F9DAE7F3AAE}"/>
                  </a:ext>
                </a:extLst>
              </p:cNvPr>
              <p:cNvSpPr/>
              <p:nvPr/>
            </p:nvSpPr>
            <p:spPr>
              <a:xfrm>
                <a:off x="1498890" y="1333846"/>
                <a:ext cx="162310" cy="131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endParaRPr lang="es-ES" sz="8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4" name="Conector angular 6">
              <a:extLst>
                <a:ext uri="{FF2B5EF4-FFF2-40B4-BE49-F238E27FC236}">
                  <a16:creationId xmlns:a16="http://schemas.microsoft.com/office/drawing/2014/main" id="{878683C0-094E-8426-5B0C-BEA437F5CE52}"/>
                </a:ext>
              </a:extLst>
            </p:cNvPr>
            <p:cNvCxnSpPr>
              <a:cxnSpLocks/>
              <a:stCxn id="18" idx="6"/>
              <a:endCxn id="130" idx="0"/>
            </p:cNvCxnSpPr>
            <p:nvPr/>
          </p:nvCxnSpPr>
          <p:spPr>
            <a:xfrm>
              <a:off x="7415122" y="3776744"/>
              <a:ext cx="796960" cy="314268"/>
            </a:xfrm>
            <a:prstGeom prst="bentConnector2">
              <a:avLst/>
            </a:prstGeom>
            <a:ln w="444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angular 24">
              <a:extLst>
                <a:ext uri="{FF2B5EF4-FFF2-40B4-BE49-F238E27FC236}">
                  <a16:creationId xmlns:a16="http://schemas.microsoft.com/office/drawing/2014/main" id="{80346C4D-B6AF-D2F4-DED1-07294E35549E}"/>
                </a:ext>
              </a:extLst>
            </p:cNvPr>
            <p:cNvCxnSpPr>
              <a:cxnSpLocks/>
              <a:stCxn id="19" idx="6"/>
              <a:endCxn id="121" idx="0"/>
            </p:cNvCxnSpPr>
            <p:nvPr/>
          </p:nvCxnSpPr>
          <p:spPr>
            <a:xfrm>
              <a:off x="7415122" y="4469319"/>
              <a:ext cx="800694" cy="290134"/>
            </a:xfrm>
            <a:prstGeom prst="bentConnector2">
              <a:avLst/>
            </a:prstGeom>
            <a:ln w="444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103">
              <a:extLst>
                <a:ext uri="{FF2B5EF4-FFF2-40B4-BE49-F238E27FC236}">
                  <a16:creationId xmlns:a16="http://schemas.microsoft.com/office/drawing/2014/main" id="{CCA1B73B-40CE-3759-985A-33DCE60C01B9}"/>
                </a:ext>
              </a:extLst>
            </p:cNvPr>
            <p:cNvCxnSpPr>
              <a:cxnSpLocks/>
              <a:endCxn id="121" idx="0"/>
            </p:cNvCxnSpPr>
            <p:nvPr/>
          </p:nvCxnSpPr>
          <p:spPr>
            <a:xfrm>
              <a:off x="8215816" y="4722715"/>
              <a:ext cx="0" cy="36737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5">
              <a:extLst>
                <a:ext uri="{FF2B5EF4-FFF2-40B4-BE49-F238E27FC236}">
                  <a16:creationId xmlns:a16="http://schemas.microsoft.com/office/drawing/2014/main" id="{59C65C34-2E64-3C31-DFA0-4AF16EE0BF73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8491360" y="4328116"/>
              <a:ext cx="0" cy="4108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06">
              <a:extLst>
                <a:ext uri="{FF2B5EF4-FFF2-40B4-BE49-F238E27FC236}">
                  <a16:creationId xmlns:a16="http://schemas.microsoft.com/office/drawing/2014/main" id="{0306DFE9-DD50-E485-22FD-CBEC66453107}"/>
                </a:ext>
              </a:extLst>
            </p:cNvPr>
            <p:cNvSpPr txBox="1"/>
            <p:nvPr/>
          </p:nvSpPr>
          <p:spPr>
            <a:xfrm>
              <a:off x="8243593" y="4369200"/>
              <a:ext cx="49553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endParaRPr lang="es-ES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103" name="Conector recto de flecha 107">
              <a:extLst>
                <a:ext uri="{FF2B5EF4-FFF2-40B4-BE49-F238E27FC236}">
                  <a16:creationId xmlns:a16="http://schemas.microsoft.com/office/drawing/2014/main" id="{9561AEB6-FB31-BC35-0A4B-AA5DAE172D0E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>
              <a:off x="8491360" y="4369200"/>
              <a:ext cx="0" cy="39240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8">
              <a:extLst>
                <a:ext uri="{FF2B5EF4-FFF2-40B4-BE49-F238E27FC236}">
                  <a16:creationId xmlns:a16="http://schemas.microsoft.com/office/drawing/2014/main" id="{65592426-C98C-129A-56F8-49B8CF8DD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360" y="4328117"/>
              <a:ext cx="0" cy="10616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angular 27">
              <a:extLst>
                <a:ext uri="{FF2B5EF4-FFF2-40B4-BE49-F238E27FC236}">
                  <a16:creationId xmlns:a16="http://schemas.microsoft.com/office/drawing/2014/main" id="{219B6E1F-26F3-EE42-8554-57EF935420A0}"/>
                </a:ext>
              </a:extLst>
            </p:cNvPr>
            <p:cNvCxnSpPr>
              <a:cxnSpLocks/>
              <a:stCxn id="20" idx="6"/>
              <a:endCxn id="127" idx="0"/>
            </p:cNvCxnSpPr>
            <p:nvPr/>
          </p:nvCxnSpPr>
          <p:spPr>
            <a:xfrm>
              <a:off x="7415122" y="5208970"/>
              <a:ext cx="793273" cy="170823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110">
              <a:extLst>
                <a:ext uri="{FF2B5EF4-FFF2-40B4-BE49-F238E27FC236}">
                  <a16:creationId xmlns:a16="http://schemas.microsoft.com/office/drawing/2014/main" id="{2C360FEF-DDD7-431C-B5C9-F2C73DF88035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8207766" y="5351640"/>
              <a:ext cx="629" cy="28153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111">
              <a:extLst>
                <a:ext uri="{FF2B5EF4-FFF2-40B4-BE49-F238E27FC236}">
                  <a16:creationId xmlns:a16="http://schemas.microsoft.com/office/drawing/2014/main" id="{7370CE01-466D-7ED3-AFAE-4FCD0D0FB4E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7385109" y="5143418"/>
              <a:ext cx="2" cy="3554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112">
              <a:extLst>
                <a:ext uri="{FF2B5EF4-FFF2-40B4-BE49-F238E27FC236}">
                  <a16:creationId xmlns:a16="http://schemas.microsoft.com/office/drawing/2014/main" id="{FC9CB7C5-8548-3757-E144-7374D99805BA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7385111" y="4407136"/>
              <a:ext cx="0" cy="3217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113">
              <a:extLst>
                <a:ext uri="{FF2B5EF4-FFF2-40B4-BE49-F238E27FC236}">
                  <a16:creationId xmlns:a16="http://schemas.microsoft.com/office/drawing/2014/main" id="{65A6B2B2-0B1D-AACE-8455-D86A6E318ED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385111" y="3722460"/>
              <a:ext cx="0" cy="2427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114">
              <a:extLst>
                <a:ext uri="{FF2B5EF4-FFF2-40B4-BE49-F238E27FC236}">
                  <a16:creationId xmlns:a16="http://schemas.microsoft.com/office/drawing/2014/main" id="{1D3E59D8-35A9-918D-33A4-184FFF2D3223}"/>
                </a:ext>
              </a:extLst>
            </p:cNvPr>
            <p:cNvCxnSpPr>
              <a:cxnSpLocks/>
            </p:cNvCxnSpPr>
            <p:nvPr/>
          </p:nvCxnSpPr>
          <p:spPr>
            <a:xfrm>
              <a:off x="6750605" y="3971818"/>
              <a:ext cx="1" cy="2417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115">
              <a:extLst>
                <a:ext uri="{FF2B5EF4-FFF2-40B4-BE49-F238E27FC236}">
                  <a16:creationId xmlns:a16="http://schemas.microsoft.com/office/drawing/2014/main" id="{68C4D341-FFD2-4AD5-DD1A-A1565C352D09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9614483" y="4202095"/>
              <a:ext cx="30901" cy="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de flecha 116">
              <a:extLst>
                <a:ext uri="{FF2B5EF4-FFF2-40B4-BE49-F238E27FC236}">
                  <a16:creationId xmlns:a16="http://schemas.microsoft.com/office/drawing/2014/main" id="{2C8C97CD-F747-166E-3716-4B114D8A31DF}"/>
                </a:ext>
              </a:extLst>
            </p:cNvPr>
            <p:cNvCxnSpPr>
              <a:cxnSpLocks/>
              <a:endCxn id="115" idx="1"/>
            </p:cNvCxnSpPr>
            <p:nvPr/>
          </p:nvCxnSpPr>
          <p:spPr>
            <a:xfrm>
              <a:off x="10453541" y="4199401"/>
              <a:ext cx="30902" cy="1533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117">
              <a:extLst>
                <a:ext uri="{FF2B5EF4-FFF2-40B4-BE49-F238E27FC236}">
                  <a16:creationId xmlns:a16="http://schemas.microsoft.com/office/drawing/2014/main" id="{FA43D937-BE90-577E-B2E4-AA4E67BAC267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7103125" y="3472694"/>
              <a:ext cx="0" cy="25925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118">
              <a:extLst>
                <a:ext uri="{FF2B5EF4-FFF2-40B4-BE49-F238E27FC236}">
                  <a16:creationId xmlns:a16="http://schemas.microsoft.com/office/drawing/2014/main" id="{C846E7AC-E97E-5860-C6AB-DD9D894D5B1F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>
              <a:off x="7711873" y="2862553"/>
              <a:ext cx="0" cy="12307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119">
              <a:extLst>
                <a:ext uri="{FF2B5EF4-FFF2-40B4-BE49-F238E27FC236}">
                  <a16:creationId xmlns:a16="http://schemas.microsoft.com/office/drawing/2014/main" id="{10A3AD50-F38C-BD21-AAAC-F2D180592AC2}"/>
                </a:ext>
              </a:extLst>
            </p:cNvPr>
            <p:cNvCxnSpPr>
              <a:cxnSpLocks/>
              <a:endCxn id="105" idx="0"/>
            </p:cNvCxnSpPr>
            <p:nvPr/>
          </p:nvCxnSpPr>
          <p:spPr>
            <a:xfrm>
              <a:off x="6467522" y="2742507"/>
              <a:ext cx="0" cy="55758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120">
              <a:extLst>
                <a:ext uri="{FF2B5EF4-FFF2-40B4-BE49-F238E27FC236}">
                  <a16:creationId xmlns:a16="http://schemas.microsoft.com/office/drawing/2014/main" id="{93409187-40C2-3C7A-97F0-19D5A8C0963A}"/>
                </a:ext>
              </a:extLst>
            </p:cNvPr>
            <p:cNvCxnSpPr>
              <a:cxnSpLocks/>
              <a:stCxn id="36" idx="2"/>
              <a:endCxn id="24" idx="0"/>
            </p:cNvCxnSpPr>
            <p:nvPr/>
          </p:nvCxnSpPr>
          <p:spPr>
            <a:xfrm>
              <a:off x="7103125" y="3304180"/>
              <a:ext cx="1" cy="194439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121">
              <a:extLst>
                <a:ext uri="{FF2B5EF4-FFF2-40B4-BE49-F238E27FC236}">
                  <a16:creationId xmlns:a16="http://schemas.microsoft.com/office/drawing/2014/main" id="{DF5D39B5-9F27-AF3E-2FB9-EFB880D85328}"/>
                </a:ext>
              </a:extLst>
            </p:cNvPr>
            <p:cNvCxnSpPr>
              <a:cxnSpLocks/>
            </p:cNvCxnSpPr>
            <p:nvPr/>
          </p:nvCxnSpPr>
          <p:spPr>
            <a:xfrm>
              <a:off x="7756888" y="4591522"/>
              <a:ext cx="0" cy="450121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CuadroTexto 122">
              <a:extLst>
                <a:ext uri="{FF2B5EF4-FFF2-40B4-BE49-F238E27FC236}">
                  <a16:creationId xmlns:a16="http://schemas.microsoft.com/office/drawing/2014/main" id="{07AE5313-C194-6D8C-38D1-7519E8FD2F98}"/>
                </a:ext>
              </a:extLst>
            </p:cNvPr>
            <p:cNvSpPr txBox="1"/>
            <p:nvPr/>
          </p:nvSpPr>
          <p:spPr>
            <a:xfrm rot="16200000">
              <a:off x="7542242" y="4781387"/>
              <a:ext cx="282191" cy="1082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H</a:t>
              </a:r>
              <a:r>
                <a:rPr lang="es-ES" baseline="-250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3max</a:t>
              </a:r>
            </a:p>
          </p:txBody>
        </p:sp>
        <p:cxnSp>
          <p:nvCxnSpPr>
            <p:cNvPr id="82" name="Conector recto de flecha 123">
              <a:extLst>
                <a:ext uri="{FF2B5EF4-FFF2-40B4-BE49-F238E27FC236}">
                  <a16:creationId xmlns:a16="http://schemas.microsoft.com/office/drawing/2014/main" id="{ECFABF2D-66E9-94D3-4828-A7C9E56AA930}"/>
                </a:ext>
              </a:extLst>
            </p:cNvPr>
            <p:cNvCxnSpPr>
              <a:cxnSpLocks/>
            </p:cNvCxnSpPr>
            <p:nvPr/>
          </p:nvCxnSpPr>
          <p:spPr>
            <a:xfrm>
              <a:off x="5985298" y="2673280"/>
              <a:ext cx="0" cy="450121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uadroTexto 124">
              <a:extLst>
                <a:ext uri="{FF2B5EF4-FFF2-40B4-BE49-F238E27FC236}">
                  <a16:creationId xmlns:a16="http://schemas.microsoft.com/office/drawing/2014/main" id="{BC6FA0F5-E054-F7EC-BD32-AC3B9118C92B}"/>
                </a:ext>
              </a:extLst>
            </p:cNvPr>
            <p:cNvSpPr txBox="1"/>
            <p:nvPr/>
          </p:nvSpPr>
          <p:spPr>
            <a:xfrm rot="16200000">
              <a:off x="5716294" y="2822845"/>
              <a:ext cx="375185" cy="10839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I</a:t>
              </a:r>
              <a:r>
                <a:rPr lang="es-ES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max</a:t>
              </a:r>
              <a:endParaRPr lang="es-ES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84" name="Conector angular 179" descr="asdf">
              <a:extLst>
                <a:ext uri="{FF2B5EF4-FFF2-40B4-BE49-F238E27FC236}">
                  <a16:creationId xmlns:a16="http://schemas.microsoft.com/office/drawing/2014/main" id="{55FE010F-EF54-471D-01B9-42400D294811}"/>
                </a:ext>
              </a:extLst>
            </p:cNvPr>
            <p:cNvCxnSpPr>
              <a:cxnSpLocks/>
              <a:stCxn id="16" idx="2"/>
              <a:endCxn id="105" idx="0"/>
            </p:cNvCxnSpPr>
            <p:nvPr/>
          </p:nvCxnSpPr>
          <p:spPr>
            <a:xfrm rot="10800000" flipV="1">
              <a:off x="6467522" y="2472190"/>
              <a:ext cx="559234" cy="326076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angular 182">
              <a:extLst>
                <a:ext uri="{FF2B5EF4-FFF2-40B4-BE49-F238E27FC236}">
                  <a16:creationId xmlns:a16="http://schemas.microsoft.com/office/drawing/2014/main" id="{C8F0D017-EA71-AEF7-7CFB-6857A419C543}"/>
                </a:ext>
              </a:extLst>
            </p:cNvPr>
            <p:cNvCxnSpPr>
              <a:cxnSpLocks/>
              <a:stCxn id="108" idx="0"/>
              <a:endCxn id="24" idx="0"/>
            </p:cNvCxnSpPr>
            <p:nvPr/>
          </p:nvCxnSpPr>
          <p:spPr>
            <a:xfrm rot="16200000" flipH="1">
              <a:off x="6585304" y="2980798"/>
              <a:ext cx="701858" cy="333785"/>
            </a:xfrm>
            <a:prstGeom prst="bentConnector3">
              <a:avLst>
                <a:gd name="adj1" fmla="val -32571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upo 127">
              <a:extLst>
                <a:ext uri="{FF2B5EF4-FFF2-40B4-BE49-F238E27FC236}">
                  <a16:creationId xmlns:a16="http://schemas.microsoft.com/office/drawing/2014/main" id="{2BB461FD-14AE-39E6-1622-2D093C656C56}"/>
                </a:ext>
              </a:extLst>
            </p:cNvPr>
            <p:cNvGrpSpPr/>
            <p:nvPr/>
          </p:nvGrpSpPr>
          <p:grpSpPr>
            <a:xfrm>
              <a:off x="5934924" y="2178410"/>
              <a:ext cx="567335" cy="618350"/>
              <a:chOff x="3088734" y="206952"/>
              <a:chExt cx="680619" cy="741821"/>
            </a:xfrm>
          </p:grpSpPr>
          <p:sp>
            <p:nvSpPr>
              <p:cNvPr id="98" name="CuadroTexto 128">
                <a:extLst>
                  <a:ext uri="{FF2B5EF4-FFF2-40B4-BE49-F238E27FC236}">
                    <a16:creationId xmlns:a16="http://schemas.microsoft.com/office/drawing/2014/main" id="{FF7BAB66-BD1E-B5AA-6C96-E9F9674B41E7}"/>
                  </a:ext>
                </a:extLst>
              </p:cNvPr>
              <p:cNvSpPr txBox="1"/>
              <p:nvPr/>
            </p:nvSpPr>
            <p:spPr>
              <a:xfrm>
                <a:off x="3088734" y="455032"/>
                <a:ext cx="680619" cy="157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pPr>
                  <a:lnSpc>
                    <a:spcPts val="1000"/>
                  </a:lnSpc>
                </a:pPr>
                <a:r>
                  <a:rPr lang="es-ES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ET</a:t>
                </a:r>
                <a:r>
                  <a:rPr lang="es-ES" baseline="-250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</a:t>
                </a:r>
                <a:r>
                  <a:rPr lang="es-E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l-GR" dirty="0">
                    <a:solidFill>
                      <a:schemeClr val="accent1"/>
                    </a:solidFill>
                  </a:rPr>
                  <a:t>λ</a:t>
                </a:r>
                <a:r>
                  <a:rPr lang="es-ES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dirty="0">
                    <a:solidFill>
                      <a:schemeClr val="accent2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baseline="-25000" dirty="0">
                    <a:solidFill>
                      <a:schemeClr val="accent2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dirty="0">
                  <a:solidFill>
                    <a:schemeClr val="accent2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99" name="Conector recto de flecha 129">
                <a:extLst>
                  <a:ext uri="{FF2B5EF4-FFF2-40B4-BE49-F238E27FC236}">
                    <a16:creationId xmlns:a16="http://schemas.microsoft.com/office/drawing/2014/main" id="{C5399083-A554-5130-2EF0-7365668DCD46}"/>
                  </a:ext>
                </a:extLst>
              </p:cNvPr>
              <p:cNvCxnSpPr>
                <a:cxnSpLocks/>
                <a:endCxn id="98" idx="2"/>
              </p:cNvCxnSpPr>
              <p:nvPr/>
            </p:nvCxnSpPr>
            <p:spPr>
              <a:xfrm flipV="1">
                <a:off x="3429044" y="612572"/>
                <a:ext cx="0" cy="336201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cto de flecha 130">
                <a:extLst>
                  <a:ext uri="{FF2B5EF4-FFF2-40B4-BE49-F238E27FC236}">
                    <a16:creationId xmlns:a16="http://schemas.microsoft.com/office/drawing/2014/main" id="{8C302C99-1085-1DC8-E2D0-621CE28992B0}"/>
                  </a:ext>
                </a:extLst>
              </p:cNvPr>
              <p:cNvCxnSpPr>
                <a:cxnSpLocks/>
                <a:stCxn id="98" idx="0"/>
              </p:cNvCxnSpPr>
              <p:nvPr/>
            </p:nvCxnSpPr>
            <p:spPr>
              <a:xfrm flipV="1">
                <a:off x="3429044" y="206952"/>
                <a:ext cx="0" cy="248080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Conector angular 176">
              <a:extLst>
                <a:ext uri="{FF2B5EF4-FFF2-40B4-BE49-F238E27FC236}">
                  <a16:creationId xmlns:a16="http://schemas.microsoft.com/office/drawing/2014/main" id="{29399DC6-3BCC-49E6-FEB8-01F599400BC3}"/>
                </a:ext>
              </a:extLst>
            </p:cNvPr>
            <p:cNvCxnSpPr>
              <a:cxnSpLocks/>
              <a:stCxn id="16" idx="6"/>
              <a:endCxn id="112" idx="0"/>
            </p:cNvCxnSpPr>
            <p:nvPr/>
          </p:nvCxnSpPr>
          <p:spPr>
            <a:xfrm>
              <a:off x="7086779" y="2472190"/>
              <a:ext cx="625095" cy="513435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141">
              <a:extLst>
                <a:ext uri="{FF2B5EF4-FFF2-40B4-BE49-F238E27FC236}">
                  <a16:creationId xmlns:a16="http://schemas.microsoft.com/office/drawing/2014/main" id="{394622C1-57B8-6E94-AF9F-497F6A222F6D}"/>
                </a:ext>
              </a:extLst>
            </p:cNvPr>
            <p:cNvCxnSpPr>
              <a:cxnSpLocks/>
              <a:endCxn id="130" idx="0"/>
            </p:cNvCxnSpPr>
            <p:nvPr/>
          </p:nvCxnSpPr>
          <p:spPr>
            <a:xfrm>
              <a:off x="8212083" y="3992507"/>
              <a:ext cx="0" cy="98505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44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3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ectángulo 20">
            <a:extLst>
              <a:ext uri="{FF2B5EF4-FFF2-40B4-BE49-F238E27FC236}">
                <a16:creationId xmlns:a16="http://schemas.microsoft.com/office/drawing/2014/main" id="{1D4EA267-3D94-93FD-4524-923FAFAB474D}"/>
              </a:ext>
            </a:extLst>
          </p:cNvPr>
          <p:cNvSpPr/>
          <p:nvPr/>
        </p:nvSpPr>
        <p:spPr>
          <a:xfrm>
            <a:off x="570271" y="1859108"/>
            <a:ext cx="506112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996600"/>
                </a:solidFill>
                <a:latin typeface="+mj-lt"/>
              </a:rPr>
              <a:t>Upper Deva basin </a:t>
            </a:r>
            <a:r>
              <a:rPr lang="en-GB" dirty="0">
                <a:latin typeface="+mj-lt"/>
              </a:rPr>
              <a:t>(Northern Spain)</a:t>
            </a:r>
          </a:p>
          <a:p>
            <a:endParaRPr lang="en-GB" sz="600" dirty="0">
              <a:latin typeface="+mj-lt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Area: 	</a:t>
            </a:r>
            <a:r>
              <a:rPr lang="en-GB" dirty="0">
                <a:latin typeface="+mj-lt"/>
              </a:rPr>
              <a:t>			</a:t>
            </a:r>
            <a:r>
              <a:rPr lang="en-GB" sz="1500" dirty="0">
                <a:latin typeface="+mj-lt"/>
              </a:rPr>
              <a:t>291 km</a:t>
            </a:r>
            <a:r>
              <a:rPr lang="en-GB" sz="1500" baseline="30000" dirty="0">
                <a:latin typeface="+mj-lt"/>
              </a:rPr>
              <a:t>2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Elevation:</a:t>
            </a:r>
            <a:r>
              <a:rPr lang="en-GB" dirty="0">
                <a:latin typeface="+mj-lt"/>
              </a:rPr>
              <a:t>	</a:t>
            </a:r>
            <a:r>
              <a:rPr lang="en-GB" sz="1500" dirty="0">
                <a:latin typeface="+mj-lt"/>
              </a:rPr>
              <a:t>mean		1167 </a:t>
            </a:r>
            <a:r>
              <a:rPr lang="en-GB" sz="1500" dirty="0" err="1">
                <a:latin typeface="+mj-lt"/>
              </a:rPr>
              <a:t>msnm</a:t>
            </a:r>
            <a:r>
              <a:rPr lang="en-GB" sz="1500" dirty="0">
                <a:latin typeface="+mj-lt"/>
              </a:rPr>
              <a:t>	</a:t>
            </a:r>
          </a:p>
          <a:p>
            <a:r>
              <a:rPr lang="en-GB" sz="1500" dirty="0">
                <a:latin typeface="+mj-lt"/>
              </a:rPr>
              <a:t>		max		2614 </a:t>
            </a:r>
            <a:r>
              <a:rPr lang="en-GB" sz="1500" dirty="0" err="1">
                <a:latin typeface="+mj-lt"/>
              </a:rPr>
              <a:t>msnm</a:t>
            </a:r>
            <a:endParaRPr lang="en-GB" sz="1500" dirty="0">
              <a:latin typeface="+mj-lt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Land cover:</a:t>
            </a:r>
            <a:r>
              <a:rPr lang="en-GB" dirty="0">
                <a:latin typeface="+mj-lt"/>
              </a:rPr>
              <a:t>	</a:t>
            </a:r>
            <a:r>
              <a:rPr lang="en-GB" sz="1500" dirty="0">
                <a:latin typeface="+mj-lt"/>
              </a:rPr>
              <a:t>forest		44 %	</a:t>
            </a:r>
          </a:p>
          <a:p>
            <a:r>
              <a:rPr lang="en-GB" sz="1500" dirty="0">
                <a:latin typeface="+mj-lt"/>
              </a:rPr>
              <a:t>		shrubland		35 %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endParaRPr lang="en-GB" sz="600" dirty="0">
              <a:latin typeface="+mj-lt"/>
            </a:endParaRPr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Climate:</a:t>
            </a:r>
            <a:r>
              <a:rPr lang="en-GB" dirty="0">
                <a:latin typeface="+mj-lt"/>
              </a:rPr>
              <a:t>	</a:t>
            </a:r>
            <a:r>
              <a:rPr lang="en-GB" sz="1500" dirty="0">
                <a:latin typeface="+mj-lt"/>
              </a:rPr>
              <a:t>precipitation	1650 mm</a:t>
            </a:r>
          </a:p>
          <a:p>
            <a:r>
              <a:rPr lang="en-GB" sz="1500" dirty="0">
                <a:latin typeface="+mj-lt"/>
              </a:rPr>
              <a:t>		temperature	11 °C</a:t>
            </a:r>
          </a:p>
        </p:txBody>
      </p:sp>
      <p:sp>
        <p:nvSpPr>
          <p:cNvPr id="12" name="Rectángulo 35">
            <a:extLst>
              <a:ext uri="{FF2B5EF4-FFF2-40B4-BE49-F238E27FC236}">
                <a16:creationId xmlns:a16="http://schemas.microsoft.com/office/drawing/2014/main" id="{C6FC39A0-4C60-2084-52D0-BC379DE6488D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Study area and data</a:t>
            </a:r>
          </a:p>
        </p:txBody>
      </p:sp>
      <p:sp>
        <p:nvSpPr>
          <p:cNvPr id="13" name="Rectángulo 23">
            <a:extLst>
              <a:ext uri="{FF2B5EF4-FFF2-40B4-BE49-F238E27FC236}">
                <a16:creationId xmlns:a16="http://schemas.microsoft.com/office/drawing/2014/main" id="{CA267C7E-0B6F-E5C8-7BEF-CCCC336080D7}"/>
              </a:ext>
            </a:extLst>
          </p:cNvPr>
          <p:cNvSpPr/>
          <p:nvPr/>
        </p:nvSpPr>
        <p:spPr>
          <a:xfrm>
            <a:off x="570271" y="4460306"/>
            <a:ext cx="546188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</a:rPr>
              <a:t>Climate data</a:t>
            </a:r>
          </a:p>
          <a:p>
            <a:endParaRPr lang="en-US" sz="800" b="1" dirty="0">
              <a:solidFill>
                <a:srgbClr val="996600"/>
              </a:solidFill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Daily maps of precipitation and temperature.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Daily maps of potential evapotranspiration: Hargreaves method (Hargreaves, 1985).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Monthly incoming radiation maps.</a:t>
            </a:r>
          </a:p>
        </p:txBody>
      </p:sp>
      <p:pic>
        <p:nvPicPr>
          <p:cNvPr id="17" name="Imagen 12" descr="Forest and shrubland in the Deva basin">
            <a:extLst>
              <a:ext uri="{FF2B5EF4-FFF2-40B4-BE49-F238E27FC236}">
                <a16:creationId xmlns:a16="http://schemas.microsoft.com/office/drawing/2014/main" id="{1A08782D-B6D2-1AB8-170D-01FB9A6F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84" y="2447385"/>
            <a:ext cx="5220000" cy="2936250"/>
          </a:xfrm>
          <a:prstGeom prst="roundRect">
            <a:avLst>
              <a:gd name="adj" fmla="val 14244"/>
            </a:avLst>
          </a:prstGeom>
        </p:spPr>
      </p:pic>
      <p:pic>
        <p:nvPicPr>
          <p:cNvPr id="8" name="Imagen 26" descr="Vista de una montaña con nieve&#10;&#10;Descripción generada automáticamente">
            <a:extLst>
              <a:ext uri="{FF2B5EF4-FFF2-40B4-BE49-F238E27FC236}">
                <a16:creationId xmlns:a16="http://schemas.microsoft.com/office/drawing/2014/main" id="{96708A23-F084-0FD9-B8E7-6869597EE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84" y="2447385"/>
            <a:ext cx="5220000" cy="2936250"/>
          </a:xfrm>
          <a:prstGeom prst="roundRect">
            <a:avLst>
              <a:gd name="adj" fmla="val 12849"/>
            </a:avLst>
          </a:prstGeom>
        </p:spPr>
      </p:pic>
    </p:spTree>
    <p:extLst>
      <p:ext uri="{BB962C8B-B14F-4D97-AF65-F5344CB8AC3E}">
        <p14:creationId xmlns:p14="http://schemas.microsoft.com/office/powerpoint/2010/main" val="4423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981994-E37B-27F2-8DC4-7B057F6DC743}"/>
              </a:ext>
            </a:extLst>
          </p:cNvPr>
          <p:cNvSpPr/>
          <p:nvPr/>
        </p:nvSpPr>
        <p:spPr>
          <a:xfrm>
            <a:off x="9820271" y="4620049"/>
            <a:ext cx="1710000" cy="162541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4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ángulo 16">
            <a:extLst>
              <a:ext uri="{FF2B5EF4-FFF2-40B4-BE49-F238E27FC236}">
                <a16:creationId xmlns:a16="http://schemas.microsoft.com/office/drawing/2014/main" id="{D25E1E84-2958-2AAA-5E14-BFA17DE60885}"/>
              </a:ext>
            </a:extLst>
          </p:cNvPr>
          <p:cNvSpPr/>
          <p:nvPr/>
        </p:nvSpPr>
        <p:spPr>
          <a:xfrm>
            <a:off x="570271" y="2232481"/>
            <a:ext cx="58386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dirty="0">
                <a:latin typeface="+mj-lt"/>
              </a:rPr>
              <a:t>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MODIS</a:t>
            </a:r>
            <a:r>
              <a:rPr lang="en-GB" sz="1700" dirty="0">
                <a:latin typeface="+mj-lt"/>
              </a:rPr>
              <a:t> products for maximum snow cover: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MOD10A2</a:t>
            </a:r>
            <a:r>
              <a:rPr lang="en-GB" sz="1700" dirty="0">
                <a:latin typeface="+mj-lt"/>
              </a:rPr>
              <a:t> (Terra),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MYD10A2</a:t>
            </a:r>
            <a:r>
              <a:rPr lang="en-GB" sz="1700" dirty="0">
                <a:latin typeface="+mj-lt"/>
              </a:rPr>
              <a:t> (Aqua)</a:t>
            </a:r>
          </a:p>
          <a:p>
            <a:pPr marL="539750" lvl="1" indent="-18415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coverage:	since 2001</a:t>
            </a:r>
          </a:p>
          <a:p>
            <a:pPr marL="539750" lvl="1" indent="-18415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resolution:	8 days</a:t>
            </a:r>
          </a:p>
          <a:p>
            <a:pPr marL="539750" lvl="1" indent="-18415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Spatial resolution: 	465 m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Convert original products to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binary maps</a:t>
            </a:r>
            <a:r>
              <a:rPr lang="en-GB" sz="1700" dirty="0">
                <a:latin typeface="+mj-lt"/>
              </a:rPr>
              <a:t> (presence vs absence of snow).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8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Combine</a:t>
            </a:r>
            <a:r>
              <a:rPr lang="en-GB" sz="1700" dirty="0">
                <a:latin typeface="+mj-lt"/>
              </a:rPr>
              <a:t> the data from both satellites.</a:t>
            </a:r>
          </a:p>
        </p:txBody>
      </p:sp>
      <p:grpSp>
        <p:nvGrpSpPr>
          <p:cNvPr id="6" name="Grupo 2">
            <a:extLst>
              <a:ext uri="{FF2B5EF4-FFF2-40B4-BE49-F238E27FC236}">
                <a16:creationId xmlns:a16="http://schemas.microsoft.com/office/drawing/2014/main" id="{8E406D05-D1FD-0813-D2FB-775843C0ABB3}"/>
              </a:ext>
            </a:extLst>
          </p:cNvPr>
          <p:cNvGrpSpPr/>
          <p:nvPr/>
        </p:nvGrpSpPr>
        <p:grpSpPr>
          <a:xfrm>
            <a:off x="7342908" y="924726"/>
            <a:ext cx="4365615" cy="5568149"/>
            <a:chOff x="6769373" y="207801"/>
            <a:chExt cx="4664231" cy="5949021"/>
          </a:xfrm>
        </p:grpSpPr>
        <p:grpSp>
          <p:nvGrpSpPr>
            <p:cNvPr id="8" name="Grupo 1">
              <a:extLst>
                <a:ext uri="{FF2B5EF4-FFF2-40B4-BE49-F238E27FC236}">
                  <a16:creationId xmlns:a16="http://schemas.microsoft.com/office/drawing/2014/main" id="{607DAD91-F61E-7B4D-6789-B61859B5D7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9373" y="756822"/>
              <a:ext cx="4664231" cy="5400000"/>
              <a:chOff x="6353288" y="474104"/>
              <a:chExt cx="5004507" cy="5793954"/>
            </a:xfrm>
          </p:grpSpPr>
          <p:pic>
            <p:nvPicPr>
              <p:cNvPr id="16" name="Imagen 29" descr="Mapa&#10;&#10;Descripción generada automáticamente">
                <a:extLst>
                  <a:ext uri="{FF2B5EF4-FFF2-40B4-BE49-F238E27FC236}">
                    <a16:creationId xmlns:a16="http://schemas.microsoft.com/office/drawing/2014/main" id="{5E18D083-855A-0D10-36BB-3616E44F73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12" t="3956" b="91482"/>
              <a:stretch/>
            </p:blipFill>
            <p:spPr>
              <a:xfrm>
                <a:off x="9191182" y="5919160"/>
                <a:ext cx="2166613" cy="344856"/>
              </a:xfrm>
              <a:prstGeom prst="rect">
                <a:avLst/>
              </a:prstGeom>
            </p:spPr>
          </p:pic>
          <p:pic>
            <p:nvPicPr>
              <p:cNvPr id="15" name="Imagen 25" descr="Mapa&#10;&#10;Descripción generada automáticamente">
                <a:extLst>
                  <a:ext uri="{FF2B5EF4-FFF2-40B4-BE49-F238E27FC236}">
                    <a16:creationId xmlns:a16="http://schemas.microsoft.com/office/drawing/2014/main" id="{E5540BDB-463B-E0C2-9D27-E517C8AAC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56" r="43215" b="91482"/>
              <a:stretch/>
            </p:blipFill>
            <p:spPr>
              <a:xfrm>
                <a:off x="6353288" y="5923202"/>
                <a:ext cx="2861974" cy="344856"/>
              </a:xfrm>
              <a:prstGeom prst="rect">
                <a:avLst/>
              </a:prstGeom>
            </p:spPr>
          </p:pic>
          <p:pic>
            <p:nvPicPr>
              <p:cNvPr id="17" name="Imagen 24" descr="Mapa&#10;&#10;Descripción generada automáticamente">
                <a:extLst>
                  <a:ext uri="{FF2B5EF4-FFF2-40B4-BE49-F238E27FC236}">
                    <a16:creationId xmlns:a16="http://schemas.microsoft.com/office/drawing/2014/main" id="{DEC5D7AB-2898-D1AD-2E38-3D58D4340B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6" t="8198" r="52326" b="67726"/>
              <a:stretch/>
            </p:blipFill>
            <p:spPr>
              <a:xfrm>
                <a:off x="6957640" y="474104"/>
                <a:ext cx="1934200" cy="1820132"/>
              </a:xfrm>
              <a:prstGeom prst="rect">
                <a:avLst/>
              </a:prstGeom>
            </p:spPr>
          </p:pic>
          <p:pic>
            <p:nvPicPr>
              <p:cNvPr id="18" name="Imagen 26" descr="Mapa&#10;&#10;Descripción generada automáticamente">
                <a:extLst>
                  <a:ext uri="{FF2B5EF4-FFF2-40B4-BE49-F238E27FC236}">
                    <a16:creationId xmlns:a16="http://schemas.microsoft.com/office/drawing/2014/main" id="{E9F9E056-FAB0-0C59-63BC-513E201B92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96" t="39891" r="52326" b="36033"/>
              <a:stretch/>
            </p:blipFill>
            <p:spPr>
              <a:xfrm>
                <a:off x="6957640" y="2301017"/>
                <a:ext cx="1934200" cy="1820133"/>
              </a:xfrm>
              <a:prstGeom prst="rect">
                <a:avLst/>
              </a:prstGeom>
            </p:spPr>
          </p:pic>
          <p:pic>
            <p:nvPicPr>
              <p:cNvPr id="19" name="Imagen 28" descr="Mapa&#10;&#10;Descripción generada automáticamente">
                <a:extLst>
                  <a:ext uri="{FF2B5EF4-FFF2-40B4-BE49-F238E27FC236}">
                    <a16:creationId xmlns:a16="http://schemas.microsoft.com/office/drawing/2014/main" id="{C790A1ED-6769-5EFF-0D7F-6E1D80D4F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81" t="71251" r="3103" b="4124"/>
              <a:stretch/>
            </p:blipFill>
            <p:spPr>
              <a:xfrm>
                <a:off x="9230384" y="4122918"/>
                <a:ext cx="1936136" cy="1861518"/>
              </a:xfrm>
              <a:prstGeom prst="rect">
                <a:avLst/>
              </a:prstGeom>
            </p:spPr>
          </p:pic>
          <p:pic>
            <p:nvPicPr>
              <p:cNvPr id="20" name="Imagen 30" descr="Mapa&#10;&#10;Descripción generada automáticamente">
                <a:extLst>
                  <a:ext uri="{FF2B5EF4-FFF2-40B4-BE49-F238E27FC236}">
                    <a16:creationId xmlns:a16="http://schemas.microsoft.com/office/drawing/2014/main" id="{7D883CAB-BC53-3CE9-C2AF-A4F6BB019B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00" t="39891" r="3023" b="36033"/>
              <a:stretch/>
            </p:blipFill>
            <p:spPr>
              <a:xfrm>
                <a:off x="9232320" y="2301017"/>
                <a:ext cx="1934200" cy="1820133"/>
              </a:xfrm>
              <a:prstGeom prst="rect">
                <a:avLst/>
              </a:prstGeom>
            </p:spPr>
          </p:pic>
          <p:pic>
            <p:nvPicPr>
              <p:cNvPr id="21" name="Imagen 31" descr="Mapa&#10;&#10;Descripción generada automáticamente">
                <a:extLst>
                  <a:ext uri="{FF2B5EF4-FFF2-40B4-BE49-F238E27FC236}">
                    <a16:creationId xmlns:a16="http://schemas.microsoft.com/office/drawing/2014/main" id="{B9169E45-C5D9-D809-4241-ABCB303D5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00" t="8198" r="3023" b="67726"/>
              <a:stretch/>
            </p:blipFill>
            <p:spPr>
              <a:xfrm>
                <a:off x="9232320" y="479117"/>
                <a:ext cx="1934200" cy="1820132"/>
              </a:xfrm>
              <a:prstGeom prst="rect">
                <a:avLst/>
              </a:prstGeom>
            </p:spPr>
          </p:pic>
        </p:grpSp>
        <p:sp>
          <p:nvSpPr>
            <p:cNvPr id="9" name="CuadroTexto 33">
              <a:extLst>
                <a:ext uri="{FF2B5EF4-FFF2-40B4-BE49-F238E27FC236}">
                  <a16:creationId xmlns:a16="http://schemas.microsoft.com/office/drawing/2014/main" id="{E471FAF7-6393-04D3-6502-630FB3600B8A}"/>
                </a:ext>
              </a:extLst>
            </p:cNvPr>
            <p:cNvSpPr txBox="1"/>
            <p:nvPr/>
          </p:nvSpPr>
          <p:spPr>
            <a:xfrm>
              <a:off x="7825059" y="460721"/>
              <a:ext cx="1070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Century Gothic" panose="020B0502020202020204" pitchFamily="34" charset="0"/>
                </a:rPr>
                <a:t>Original</a:t>
              </a:r>
              <a:endParaRPr lang="en-GB" sz="1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CuadroTexto 34">
              <a:extLst>
                <a:ext uri="{FF2B5EF4-FFF2-40B4-BE49-F238E27FC236}">
                  <a16:creationId xmlns:a16="http://schemas.microsoft.com/office/drawing/2014/main" id="{94B1D6C9-BC5E-99EF-30BB-314C8AB5199B}"/>
                </a:ext>
              </a:extLst>
            </p:cNvPr>
            <p:cNvSpPr txBox="1"/>
            <p:nvPr/>
          </p:nvSpPr>
          <p:spPr>
            <a:xfrm>
              <a:off x="9888934" y="458901"/>
              <a:ext cx="1070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err="1">
                  <a:latin typeface="Century Gothic" panose="020B0502020202020204" pitchFamily="34" charset="0"/>
                </a:rPr>
                <a:t>Binary</a:t>
              </a:r>
              <a:endParaRPr lang="en-GB" sz="1400" dirty="0">
                <a:latin typeface="Century Gothic" panose="020B0502020202020204" pitchFamily="34" charset="0"/>
              </a:endParaRPr>
            </a:p>
          </p:txBody>
        </p:sp>
        <p:sp>
          <p:nvSpPr>
            <p:cNvPr id="11" name="CuadroTexto 35">
              <a:extLst>
                <a:ext uri="{FF2B5EF4-FFF2-40B4-BE49-F238E27FC236}">
                  <a16:creationId xmlns:a16="http://schemas.microsoft.com/office/drawing/2014/main" id="{81E32EB8-B0CF-1B7D-EE2D-23BC68664108}"/>
                </a:ext>
              </a:extLst>
            </p:cNvPr>
            <p:cNvSpPr txBox="1"/>
            <p:nvPr/>
          </p:nvSpPr>
          <p:spPr>
            <a:xfrm rot="16200000">
              <a:off x="6616237" y="1228865"/>
              <a:ext cx="1070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Century Gothic" panose="020B0502020202020204" pitchFamily="34" charset="0"/>
                </a:rPr>
                <a:t>Terra</a:t>
              </a:r>
              <a:endParaRPr lang="en-GB" sz="14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CuadroTexto 36">
              <a:extLst>
                <a:ext uri="{FF2B5EF4-FFF2-40B4-BE49-F238E27FC236}">
                  <a16:creationId xmlns:a16="http://schemas.microsoft.com/office/drawing/2014/main" id="{FC84B4A9-59D9-678E-EC0B-F9F893BA2F40}"/>
                </a:ext>
              </a:extLst>
            </p:cNvPr>
            <p:cNvSpPr txBox="1"/>
            <p:nvPr/>
          </p:nvSpPr>
          <p:spPr>
            <a:xfrm rot="16200000">
              <a:off x="6616237" y="2920374"/>
              <a:ext cx="1070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Century Gothic" panose="020B0502020202020204" pitchFamily="34" charset="0"/>
                </a:rPr>
                <a:t>Aqua</a:t>
              </a:r>
              <a:endParaRPr lang="en-GB" sz="1400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CuadroTexto 37">
              <a:extLst>
                <a:ext uri="{FF2B5EF4-FFF2-40B4-BE49-F238E27FC236}">
                  <a16:creationId xmlns:a16="http://schemas.microsoft.com/office/drawing/2014/main" id="{85104E7C-2CFB-CB08-C5A5-180D753C554F}"/>
                </a:ext>
              </a:extLst>
            </p:cNvPr>
            <p:cNvSpPr txBox="1"/>
            <p:nvPr/>
          </p:nvSpPr>
          <p:spPr>
            <a:xfrm rot="16200000">
              <a:off x="6431510" y="4762033"/>
              <a:ext cx="14394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Century Gothic" panose="020B0502020202020204" pitchFamily="34" charset="0"/>
                </a:rPr>
                <a:t>Terra + Aqua</a:t>
              </a:r>
              <a:endParaRPr lang="en-GB" sz="1400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CuadroTexto 48">
              <a:extLst>
                <a:ext uri="{FF2B5EF4-FFF2-40B4-BE49-F238E27FC236}">
                  <a16:creationId xmlns:a16="http://schemas.microsoft.com/office/drawing/2014/main" id="{6AA6ADE3-16DD-9C7C-BF4C-9B9C4EE7E923}"/>
                </a:ext>
              </a:extLst>
            </p:cNvPr>
            <p:cNvSpPr txBox="1"/>
            <p:nvPr/>
          </p:nvSpPr>
          <p:spPr>
            <a:xfrm>
              <a:off x="8707315" y="207801"/>
              <a:ext cx="1388620" cy="34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500" b="1" dirty="0">
                  <a:latin typeface="Century Gothic" panose="020B0502020202020204" pitchFamily="34" charset="0"/>
                </a:rPr>
                <a:t>27-12-2005</a:t>
              </a:r>
              <a:endParaRPr lang="en-GB" sz="15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2" name="Rectángulo 35">
            <a:extLst>
              <a:ext uri="{FF2B5EF4-FFF2-40B4-BE49-F238E27FC236}">
                <a16:creationId xmlns:a16="http://schemas.microsoft.com/office/drawing/2014/main" id="{0A9D004E-9053-3ACC-C5A0-60ED7FAFEACC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Study area and data</a:t>
            </a:r>
          </a:p>
        </p:txBody>
      </p:sp>
      <p:sp>
        <p:nvSpPr>
          <p:cNvPr id="23" name="Rectángulo 34">
            <a:extLst>
              <a:ext uri="{FF2B5EF4-FFF2-40B4-BE49-F238E27FC236}">
                <a16:creationId xmlns:a16="http://schemas.microsoft.com/office/drawing/2014/main" id="{4C530142-5802-E1B5-073D-FB708041CCC5}"/>
              </a:ext>
            </a:extLst>
          </p:cNvPr>
          <p:cNvSpPr/>
          <p:nvPr/>
        </p:nvSpPr>
        <p:spPr>
          <a:xfrm>
            <a:off x="570271" y="1832371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Snow cover</a:t>
            </a:r>
          </a:p>
        </p:txBody>
      </p:sp>
    </p:spTree>
    <p:extLst>
      <p:ext uri="{BB962C8B-B14F-4D97-AF65-F5344CB8AC3E}">
        <p14:creationId xmlns:p14="http://schemas.microsoft.com/office/powerpoint/2010/main" val="13812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33D68D9-927F-BBDE-8FC1-5EFC80203265}"/>
              </a:ext>
            </a:extLst>
          </p:cNvPr>
          <p:cNvSpPr/>
          <p:nvPr/>
        </p:nvSpPr>
        <p:spPr>
          <a:xfrm>
            <a:off x="9448800" y="3605568"/>
            <a:ext cx="1549400" cy="164130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1B8FF1-A9BE-60B4-159E-9BE8820819C7}"/>
              </a:ext>
            </a:extLst>
          </p:cNvPr>
          <p:cNvSpPr/>
          <p:nvPr/>
        </p:nvSpPr>
        <p:spPr>
          <a:xfrm>
            <a:off x="9448801" y="1787693"/>
            <a:ext cx="1549400" cy="164130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Imagen 30" descr="Mapa&#10;&#10;Descripción generada automáticamente">
            <a:extLst>
              <a:ext uri="{FF2B5EF4-FFF2-40B4-BE49-F238E27FC236}">
                <a16:creationId xmlns:a16="http://schemas.microsoft.com/office/drawing/2014/main" id="{2EF103DD-E574-6A0B-E4FD-852B4A2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29" y="1787693"/>
            <a:ext cx="5760000" cy="17515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5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Rectángulo 32">
            <a:extLst>
              <a:ext uri="{FF2B5EF4-FFF2-40B4-BE49-F238E27FC236}">
                <a16:creationId xmlns:a16="http://schemas.microsoft.com/office/drawing/2014/main" id="{1B875842-E882-A270-A4D4-D56169AAADCD}"/>
              </a:ext>
            </a:extLst>
          </p:cNvPr>
          <p:cNvSpPr/>
          <p:nvPr/>
        </p:nvSpPr>
        <p:spPr>
          <a:xfrm>
            <a:off x="570271" y="5465174"/>
            <a:ext cx="5660882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MODIS: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MCD12Q1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since 2001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yearly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465 m</a:t>
            </a:r>
          </a:p>
        </p:txBody>
      </p:sp>
      <p:sp>
        <p:nvSpPr>
          <p:cNvPr id="26" name="Rectángulo 39">
            <a:extLst>
              <a:ext uri="{FF2B5EF4-FFF2-40B4-BE49-F238E27FC236}">
                <a16:creationId xmlns:a16="http://schemas.microsoft.com/office/drawing/2014/main" id="{0DA0343D-D2D4-D3E3-35B3-BC4DEBBFE8EE}"/>
              </a:ext>
            </a:extLst>
          </p:cNvPr>
          <p:cNvSpPr/>
          <p:nvPr/>
        </p:nvSpPr>
        <p:spPr>
          <a:xfrm>
            <a:off x="570271" y="2083116"/>
            <a:ext cx="566088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MODIS: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MOD16A2</a:t>
            </a:r>
            <a:r>
              <a:rPr lang="en-GB" sz="1700" dirty="0">
                <a:latin typeface="+mj-lt"/>
              </a:rPr>
              <a:t> (Terra),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MYD16A2</a:t>
            </a:r>
            <a:r>
              <a:rPr lang="en-GB" sz="1700" dirty="0">
                <a:latin typeface="+mj-lt"/>
              </a:rPr>
              <a:t> (Aqua)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coverage:	since 2001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resolution:	8 days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Spatial resolution:	465 m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Monthly accumulated series</a:t>
            </a: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Merge data</a:t>
            </a:r>
          </a:p>
        </p:txBody>
      </p:sp>
      <p:sp>
        <p:nvSpPr>
          <p:cNvPr id="28" name="Rectángulo 41">
            <a:extLst>
              <a:ext uri="{FF2B5EF4-FFF2-40B4-BE49-F238E27FC236}">
                <a16:creationId xmlns:a16="http://schemas.microsoft.com/office/drawing/2014/main" id="{BF06A22C-998D-7379-5738-04467CD660F5}"/>
              </a:ext>
            </a:extLst>
          </p:cNvPr>
          <p:cNvSpPr/>
          <p:nvPr/>
        </p:nvSpPr>
        <p:spPr>
          <a:xfrm>
            <a:off x="570271" y="3923436"/>
            <a:ext cx="56608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MODIS: </a:t>
            </a:r>
            <a:r>
              <a:rPr lang="en-GB" sz="1700" dirty="0">
                <a:solidFill>
                  <a:srgbClr val="0083C1"/>
                </a:solidFill>
                <a:latin typeface="+mj-lt"/>
              </a:rPr>
              <a:t>MCD15A2H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coverage:	since 2001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Temporal resolution:	8 days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Spatial resolution: 	465 m</a:t>
            </a:r>
          </a:p>
          <a:p>
            <a:pPr marL="285750" indent="-28575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Monthly maximum series</a:t>
            </a:r>
          </a:p>
        </p:txBody>
      </p:sp>
      <p:pic>
        <p:nvPicPr>
          <p:cNvPr id="31" name="Imagen 33" descr="Gráfico&#10;&#10;Descripción generada automáticamente">
            <a:extLst>
              <a:ext uri="{FF2B5EF4-FFF2-40B4-BE49-F238E27FC236}">
                <a16:creationId xmlns:a16="http://schemas.microsoft.com/office/drawing/2014/main" id="{B0276F13-C81D-A634-F2DE-A0D588C98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85" y="3635393"/>
            <a:ext cx="1827279" cy="1753200"/>
          </a:xfrm>
          <a:prstGeom prst="rect">
            <a:avLst/>
          </a:prstGeom>
        </p:spPr>
      </p:pic>
      <p:pic>
        <p:nvPicPr>
          <p:cNvPr id="32" name="Imagen 35" descr="Gráfico&#10;&#10;Descripción generada automáticamente">
            <a:extLst>
              <a:ext uri="{FF2B5EF4-FFF2-40B4-BE49-F238E27FC236}">
                <a16:creationId xmlns:a16="http://schemas.microsoft.com/office/drawing/2014/main" id="{5AB5C0C4-8708-B2AA-C6C2-48A27F415B8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16" y="3635393"/>
            <a:ext cx="1836810" cy="1753200"/>
          </a:xfrm>
          <a:prstGeom prst="rect">
            <a:avLst/>
          </a:prstGeom>
        </p:spPr>
      </p:pic>
      <p:sp>
        <p:nvSpPr>
          <p:cNvPr id="33" name="Rectángulo 34">
            <a:extLst>
              <a:ext uri="{FF2B5EF4-FFF2-40B4-BE49-F238E27FC236}">
                <a16:creationId xmlns:a16="http://schemas.microsoft.com/office/drawing/2014/main" id="{A6D83501-472D-22CA-14C9-3488D2C370A3}"/>
              </a:ext>
            </a:extLst>
          </p:cNvPr>
          <p:cNvSpPr/>
          <p:nvPr/>
        </p:nvSpPr>
        <p:spPr>
          <a:xfrm>
            <a:off x="570271" y="1743883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996600"/>
                </a:solidFill>
                <a:latin typeface="+mj-lt"/>
              </a:rPr>
              <a:t>Evapotranspiratoin</a:t>
            </a:r>
            <a:r>
              <a:rPr lang="en-US" sz="2000" b="1" dirty="0">
                <a:solidFill>
                  <a:srgbClr val="996600"/>
                </a:solidFill>
                <a:latin typeface="+mj-lt"/>
              </a:rPr>
              <a:t> (ET)</a:t>
            </a:r>
          </a:p>
        </p:txBody>
      </p:sp>
      <p:sp>
        <p:nvSpPr>
          <p:cNvPr id="34" name="Rectángulo 34">
            <a:extLst>
              <a:ext uri="{FF2B5EF4-FFF2-40B4-BE49-F238E27FC236}">
                <a16:creationId xmlns:a16="http://schemas.microsoft.com/office/drawing/2014/main" id="{65F4922C-2A81-D5CF-24F7-98F376149033}"/>
              </a:ext>
            </a:extLst>
          </p:cNvPr>
          <p:cNvSpPr/>
          <p:nvPr/>
        </p:nvSpPr>
        <p:spPr>
          <a:xfrm>
            <a:off x="570271" y="3615057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Leaf area index (LAI)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C323A83-872A-4BCB-B0FD-6B2B95DE8470}"/>
              </a:ext>
            </a:extLst>
          </p:cNvPr>
          <p:cNvSpPr/>
          <p:nvPr/>
        </p:nvSpPr>
        <p:spPr>
          <a:xfrm>
            <a:off x="570271" y="5170264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Land cover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4CB226E-EA40-99AC-4DAE-A94AF6898EDD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Study area and data</a:t>
            </a:r>
          </a:p>
        </p:txBody>
      </p:sp>
    </p:spTree>
    <p:extLst>
      <p:ext uri="{BB962C8B-B14F-4D97-AF65-F5344CB8AC3E}">
        <p14:creationId xmlns:p14="http://schemas.microsoft.com/office/powerpoint/2010/main" val="12230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25" grpId="0"/>
      <p:bldP spid="26" grpId="0"/>
      <p:bldP spid="28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6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29" name="Grupo 1">
            <a:extLst>
              <a:ext uri="{FF2B5EF4-FFF2-40B4-BE49-F238E27FC236}">
                <a16:creationId xmlns:a16="http://schemas.microsoft.com/office/drawing/2014/main" id="{AECC87BF-672B-4DE9-CA64-DD1A47285F9E}"/>
              </a:ext>
            </a:extLst>
          </p:cNvPr>
          <p:cNvGrpSpPr/>
          <p:nvPr/>
        </p:nvGrpSpPr>
        <p:grpSpPr>
          <a:xfrm>
            <a:off x="5941116" y="1565637"/>
            <a:ext cx="4320000" cy="3930720"/>
            <a:chOff x="7464965" y="-3359084"/>
            <a:chExt cx="4320000" cy="3930720"/>
          </a:xfrm>
        </p:grpSpPr>
        <p:grpSp>
          <p:nvGrpSpPr>
            <p:cNvPr id="130" name="Grupo 202">
              <a:extLst>
                <a:ext uri="{FF2B5EF4-FFF2-40B4-BE49-F238E27FC236}">
                  <a16:creationId xmlns:a16="http://schemas.microsoft.com/office/drawing/2014/main" id="{E8819958-A3EE-D913-04F4-B8F038BD1DCE}"/>
                </a:ext>
              </a:extLst>
            </p:cNvPr>
            <p:cNvGrpSpPr/>
            <p:nvPr/>
          </p:nvGrpSpPr>
          <p:grpSpPr>
            <a:xfrm>
              <a:off x="8002647" y="-239081"/>
              <a:ext cx="1513336" cy="810717"/>
              <a:chOff x="719688" y="2617522"/>
              <a:chExt cx="1008000" cy="540001"/>
            </a:xfrm>
          </p:grpSpPr>
          <p:sp>
            <p:nvSpPr>
              <p:cNvPr id="179" name="Rectángulo 203">
                <a:extLst>
                  <a:ext uri="{FF2B5EF4-FFF2-40B4-BE49-F238E27FC236}">
                    <a16:creationId xmlns:a16="http://schemas.microsoft.com/office/drawing/2014/main" id="{22019D29-2EDC-8F06-8639-D6AA717EF5A1}"/>
                  </a:ext>
                </a:extLst>
              </p:cNvPr>
              <p:cNvSpPr/>
              <p:nvPr/>
            </p:nvSpPr>
            <p:spPr>
              <a:xfrm>
                <a:off x="719688" y="2772535"/>
                <a:ext cx="1008000" cy="38498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T1: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static</a:t>
                </a:r>
                <a:r>
                  <a:rPr lang="es-E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storage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80" name="Rectángulo 204">
                <a:extLst>
                  <a:ext uri="{FF2B5EF4-FFF2-40B4-BE49-F238E27FC236}">
                    <a16:creationId xmlns:a16="http://schemas.microsoft.com/office/drawing/2014/main" id="{0F527806-3832-9EC2-53BC-0C22C8F7A04E}"/>
                  </a:ext>
                </a:extLst>
              </p:cNvPr>
              <p:cNvSpPr/>
              <p:nvPr/>
            </p:nvSpPr>
            <p:spPr>
              <a:xfrm>
                <a:off x="719688" y="2617523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cxnSp>
            <p:nvCxnSpPr>
              <p:cNvPr id="181" name="Conector recto 205">
                <a:extLst>
                  <a:ext uri="{FF2B5EF4-FFF2-40B4-BE49-F238E27FC236}">
                    <a16:creationId xmlns:a16="http://schemas.microsoft.com/office/drawing/2014/main" id="{8B9A0DA5-CB64-5CAD-7C8B-76C1B1C91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90" y="2617522"/>
                <a:ext cx="75463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upo 206">
              <a:extLst>
                <a:ext uri="{FF2B5EF4-FFF2-40B4-BE49-F238E27FC236}">
                  <a16:creationId xmlns:a16="http://schemas.microsoft.com/office/drawing/2014/main" id="{7B0C2B9C-7E35-06DF-D9C4-E82F5C958A68}"/>
                </a:ext>
              </a:extLst>
            </p:cNvPr>
            <p:cNvGrpSpPr/>
            <p:nvPr/>
          </p:nvGrpSpPr>
          <p:grpSpPr>
            <a:xfrm>
              <a:off x="10203089" y="-2394257"/>
              <a:ext cx="1581876" cy="810716"/>
              <a:chOff x="2185355" y="1182006"/>
              <a:chExt cx="1053653" cy="540000"/>
            </a:xfrm>
          </p:grpSpPr>
          <p:sp>
            <p:nvSpPr>
              <p:cNvPr id="176" name="Rectángulo 207">
                <a:extLst>
                  <a:ext uri="{FF2B5EF4-FFF2-40B4-BE49-F238E27FC236}">
                    <a16:creationId xmlns:a16="http://schemas.microsoft.com/office/drawing/2014/main" id="{B5C1DFA2-A88F-EC03-CD06-8E02F67F2C99}"/>
                  </a:ext>
                </a:extLst>
              </p:cNvPr>
              <p:cNvSpPr/>
              <p:nvPr/>
            </p:nvSpPr>
            <p:spPr>
              <a:xfrm>
                <a:off x="2206781" y="1560423"/>
                <a:ext cx="1008000" cy="161583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T0: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snowpack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7" name="Rectángulo 208">
                <a:extLst>
                  <a:ext uri="{FF2B5EF4-FFF2-40B4-BE49-F238E27FC236}">
                    <a16:creationId xmlns:a16="http://schemas.microsoft.com/office/drawing/2014/main" id="{A1CA93C0-D41B-0BD1-B785-398796C833DD}"/>
                  </a:ext>
                </a:extLst>
              </p:cNvPr>
              <p:cNvSpPr/>
              <p:nvPr/>
            </p:nvSpPr>
            <p:spPr>
              <a:xfrm>
                <a:off x="2206781" y="1182006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 dirty="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78" name="Conector recto 209">
                <a:extLst>
                  <a:ext uri="{FF2B5EF4-FFF2-40B4-BE49-F238E27FC236}">
                    <a16:creationId xmlns:a16="http://schemas.microsoft.com/office/drawing/2014/main" id="{6740B1E3-CE67-DD92-01BF-F1EDAA6FE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5355" y="1182006"/>
                <a:ext cx="105365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Elipse 210">
              <a:extLst>
                <a:ext uri="{FF2B5EF4-FFF2-40B4-BE49-F238E27FC236}">
                  <a16:creationId xmlns:a16="http://schemas.microsoft.com/office/drawing/2014/main" id="{2DED1042-D6F4-59B3-B0B9-FEDF88685713}"/>
                </a:ext>
              </a:extLst>
            </p:cNvPr>
            <p:cNvSpPr/>
            <p:nvPr/>
          </p:nvSpPr>
          <p:spPr>
            <a:xfrm>
              <a:off x="9757955" y="-2804936"/>
              <a:ext cx="108107" cy="1081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3" name="Conector recto de flecha 211">
              <a:extLst>
                <a:ext uri="{FF2B5EF4-FFF2-40B4-BE49-F238E27FC236}">
                  <a16:creationId xmlns:a16="http://schemas.microsoft.com/office/drawing/2014/main" id="{E19FC57E-323A-2D7B-FEBE-2C8A1FFDAAD8}"/>
                </a:ext>
              </a:extLst>
            </p:cNvPr>
            <p:cNvCxnSpPr>
              <a:cxnSpLocks/>
              <a:stCxn id="152" idx="2"/>
              <a:endCxn id="132" idx="0"/>
            </p:cNvCxnSpPr>
            <p:nvPr/>
          </p:nvCxnSpPr>
          <p:spPr>
            <a:xfrm>
              <a:off x="9812008" y="-2897419"/>
              <a:ext cx="1" cy="92483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ipse 215">
              <a:extLst>
                <a:ext uri="{FF2B5EF4-FFF2-40B4-BE49-F238E27FC236}">
                  <a16:creationId xmlns:a16="http://schemas.microsoft.com/office/drawing/2014/main" id="{9F9D38D5-3963-5F64-7C1A-6B8305602A94}"/>
                </a:ext>
              </a:extLst>
            </p:cNvPr>
            <p:cNvSpPr/>
            <p:nvPr/>
          </p:nvSpPr>
          <p:spPr>
            <a:xfrm>
              <a:off x="9841450" y="-902173"/>
              <a:ext cx="108107" cy="1081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35" name="Conector angular 190">
              <a:extLst>
                <a:ext uri="{FF2B5EF4-FFF2-40B4-BE49-F238E27FC236}">
                  <a16:creationId xmlns:a16="http://schemas.microsoft.com/office/drawing/2014/main" id="{28F216E8-3209-92AA-795D-8CEC9A273002}"/>
                </a:ext>
              </a:extLst>
            </p:cNvPr>
            <p:cNvCxnSpPr>
              <a:cxnSpLocks/>
              <a:stCxn id="150" idx="1"/>
            </p:cNvCxnSpPr>
            <p:nvPr/>
          </p:nvCxnSpPr>
          <p:spPr>
            <a:xfrm rot="10800000" flipV="1">
              <a:off x="9260578" y="-848121"/>
              <a:ext cx="202918" cy="841762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ector angular 193">
              <a:extLst>
                <a:ext uri="{FF2B5EF4-FFF2-40B4-BE49-F238E27FC236}">
                  <a16:creationId xmlns:a16="http://schemas.microsoft.com/office/drawing/2014/main" id="{21EE12FF-A84D-7A02-885F-13C33C871E1D}"/>
                </a:ext>
              </a:extLst>
            </p:cNvPr>
            <p:cNvCxnSpPr>
              <a:cxnSpLocks/>
              <a:stCxn id="134" idx="6"/>
              <a:endCxn id="137" idx="0"/>
            </p:cNvCxnSpPr>
            <p:nvPr/>
          </p:nvCxnSpPr>
          <p:spPr>
            <a:xfrm>
              <a:off x="9949557" y="-848119"/>
              <a:ext cx="453832" cy="92269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CuadroTexto 219">
              <a:extLst>
                <a:ext uri="{FF2B5EF4-FFF2-40B4-BE49-F238E27FC236}">
                  <a16:creationId xmlns:a16="http://schemas.microsoft.com/office/drawing/2014/main" id="{30CD05B2-3A2D-4995-24AA-8C9079823DB7}"/>
                </a:ext>
              </a:extLst>
            </p:cNvPr>
            <p:cNvSpPr txBox="1"/>
            <p:nvPr/>
          </p:nvSpPr>
          <p:spPr>
            <a:xfrm>
              <a:off x="10104668" y="-755850"/>
              <a:ext cx="597442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 err="1">
                  <a:latin typeface="Abadi Extra Light" panose="020B0604020202020204" pitchFamily="34" charset="0"/>
                </a:rPr>
                <a:t>excess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sp>
          <p:nvSpPr>
            <p:cNvPr id="138" name="CuadroTexto 220">
              <a:extLst>
                <a:ext uri="{FF2B5EF4-FFF2-40B4-BE49-F238E27FC236}">
                  <a16:creationId xmlns:a16="http://schemas.microsoft.com/office/drawing/2014/main" id="{F0362783-638A-88D4-C9BE-28DD7ACD0C39}"/>
                </a:ext>
              </a:extLst>
            </p:cNvPr>
            <p:cNvSpPr txBox="1"/>
            <p:nvPr/>
          </p:nvSpPr>
          <p:spPr>
            <a:xfrm>
              <a:off x="10362958" y="-1547080"/>
              <a:ext cx="1262142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204020104020204" pitchFamily="34" charset="0"/>
                </a:rPr>
                <a:t>snowmelt</a:t>
              </a:r>
              <a:endParaRPr lang="es-ES" sz="1500" dirty="0">
                <a:latin typeface="Abadi Extra Light" panose="020B0204020104020204" pitchFamily="34" charset="0"/>
              </a:endParaRPr>
            </a:p>
            <a:p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DDF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 DDF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2 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T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b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139" name="CuadroTexto 221">
              <a:extLst>
                <a:ext uri="{FF2B5EF4-FFF2-40B4-BE49-F238E27FC236}">
                  <a16:creationId xmlns:a16="http://schemas.microsoft.com/office/drawing/2014/main" id="{295C91A5-472E-815A-20F3-803BCC485FEA}"/>
                </a:ext>
              </a:extLst>
            </p:cNvPr>
            <p:cNvSpPr txBox="1"/>
            <p:nvPr/>
          </p:nvSpPr>
          <p:spPr>
            <a:xfrm>
              <a:off x="10092653" y="-2866299"/>
              <a:ext cx="676318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snowfall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sp>
          <p:nvSpPr>
            <p:cNvPr id="140" name="CuadroTexto 222">
              <a:extLst>
                <a:ext uri="{FF2B5EF4-FFF2-40B4-BE49-F238E27FC236}">
                  <a16:creationId xmlns:a16="http://schemas.microsoft.com/office/drawing/2014/main" id="{4B5092C7-D3AA-9FF8-A740-804A71B045DC}"/>
                </a:ext>
              </a:extLst>
            </p:cNvPr>
            <p:cNvSpPr txBox="1"/>
            <p:nvPr/>
          </p:nvSpPr>
          <p:spPr>
            <a:xfrm>
              <a:off x="8979796" y="-2866300"/>
              <a:ext cx="563578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rainfall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sp>
          <p:nvSpPr>
            <p:cNvPr id="141" name="CuadroTexto 223">
              <a:extLst>
                <a:ext uri="{FF2B5EF4-FFF2-40B4-BE49-F238E27FC236}">
                  <a16:creationId xmlns:a16="http://schemas.microsoft.com/office/drawing/2014/main" id="{31FF83AC-85A7-8156-22F4-E2691283E5C7}"/>
                </a:ext>
              </a:extLst>
            </p:cNvPr>
            <p:cNvSpPr txBox="1"/>
            <p:nvPr/>
          </p:nvSpPr>
          <p:spPr>
            <a:xfrm>
              <a:off x="9428048" y="-1513309"/>
              <a:ext cx="934910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throughfall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142" name="Conector angular 185">
              <a:extLst>
                <a:ext uri="{FF2B5EF4-FFF2-40B4-BE49-F238E27FC236}">
                  <a16:creationId xmlns:a16="http://schemas.microsoft.com/office/drawing/2014/main" id="{C04B15D4-30CA-4D88-5FFD-4278127EBA77}"/>
                </a:ext>
              </a:extLst>
            </p:cNvPr>
            <p:cNvCxnSpPr>
              <a:cxnSpLocks/>
              <a:stCxn id="138" idx="2"/>
              <a:endCxn id="134" idx="0"/>
            </p:cNvCxnSpPr>
            <p:nvPr/>
          </p:nvCxnSpPr>
          <p:spPr>
            <a:xfrm rot="5400000">
              <a:off x="10353146" y="-1543056"/>
              <a:ext cx="183242" cy="1098525"/>
            </a:xfrm>
            <a:prstGeom prst="bentConnector3">
              <a:avLst>
                <a:gd name="adj1" fmla="val 50000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225">
              <a:extLst>
                <a:ext uri="{FF2B5EF4-FFF2-40B4-BE49-F238E27FC236}">
                  <a16:creationId xmlns:a16="http://schemas.microsoft.com/office/drawing/2014/main" id="{38D57272-7453-FE06-E9F7-039A5D2C142E}"/>
                </a:ext>
              </a:extLst>
            </p:cNvPr>
            <p:cNvCxnSpPr>
              <a:cxnSpLocks/>
              <a:stCxn id="132" idx="6"/>
              <a:endCxn id="139" idx="1"/>
            </p:cNvCxnSpPr>
            <p:nvPr/>
          </p:nvCxnSpPr>
          <p:spPr>
            <a:xfrm flipV="1">
              <a:off x="9866062" y="-2750883"/>
              <a:ext cx="226591" cy="1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226">
              <a:extLst>
                <a:ext uri="{FF2B5EF4-FFF2-40B4-BE49-F238E27FC236}">
                  <a16:creationId xmlns:a16="http://schemas.microsoft.com/office/drawing/2014/main" id="{EE2AFBE5-4941-B318-5AB5-E127A592571C}"/>
                </a:ext>
              </a:extLst>
            </p:cNvPr>
            <p:cNvCxnSpPr>
              <a:cxnSpLocks/>
              <a:stCxn id="140" idx="3"/>
              <a:endCxn id="132" idx="2"/>
            </p:cNvCxnSpPr>
            <p:nvPr/>
          </p:nvCxnSpPr>
          <p:spPr>
            <a:xfrm>
              <a:off x="9543374" y="-2750884"/>
              <a:ext cx="214581" cy="2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de flecha 228">
              <a:extLst>
                <a:ext uri="{FF2B5EF4-FFF2-40B4-BE49-F238E27FC236}">
                  <a16:creationId xmlns:a16="http://schemas.microsoft.com/office/drawing/2014/main" id="{CA29C3AB-67D5-77F2-A5FF-B22B57909EB8}"/>
                </a:ext>
              </a:extLst>
            </p:cNvPr>
            <p:cNvCxnSpPr>
              <a:cxnSpLocks/>
              <a:stCxn id="176" idx="2"/>
              <a:endCxn id="138" idx="0"/>
            </p:cNvCxnSpPr>
            <p:nvPr/>
          </p:nvCxnSpPr>
          <p:spPr>
            <a:xfrm>
              <a:off x="10991924" y="-1583541"/>
              <a:ext cx="2105" cy="36461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ector recto de flecha 229">
              <a:extLst>
                <a:ext uri="{FF2B5EF4-FFF2-40B4-BE49-F238E27FC236}">
                  <a16:creationId xmlns:a16="http://schemas.microsoft.com/office/drawing/2014/main" id="{F7237B50-9564-9782-7BB8-6E959DF4D8A2}"/>
                </a:ext>
              </a:extLst>
            </p:cNvPr>
            <p:cNvCxnSpPr>
              <a:cxnSpLocks/>
            </p:cNvCxnSpPr>
            <p:nvPr/>
          </p:nvCxnSpPr>
          <p:spPr>
            <a:xfrm>
              <a:off x="7887788" y="-239080"/>
              <a:ext cx="0" cy="80515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CuadroTexto 230">
              <a:extLst>
                <a:ext uri="{FF2B5EF4-FFF2-40B4-BE49-F238E27FC236}">
                  <a16:creationId xmlns:a16="http://schemas.microsoft.com/office/drawing/2014/main" id="{4945D30E-A865-1659-3FDD-670431040813}"/>
                </a:ext>
              </a:extLst>
            </p:cNvPr>
            <p:cNvSpPr txBox="1"/>
            <p:nvPr/>
          </p:nvSpPr>
          <p:spPr>
            <a:xfrm rot="16200000">
              <a:off x="7403283" y="54147"/>
              <a:ext cx="67574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H</a:t>
              </a:r>
              <a:r>
                <a:rPr lang="es-ES" sz="1500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u</a:t>
              </a:r>
              <a:r>
                <a:rPr lang="es-ES" sz="15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sz="1500" dirty="0">
                  <a:latin typeface="Abadi Extra Light" panose="020B0204020104020204" pitchFamily="34" charset="0"/>
                </a:rPr>
                <a:t>∙</a:t>
              </a:r>
              <a:r>
                <a:rPr lang="es-ES" sz="15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FC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148" name="Grupo 231">
              <a:extLst>
                <a:ext uri="{FF2B5EF4-FFF2-40B4-BE49-F238E27FC236}">
                  <a16:creationId xmlns:a16="http://schemas.microsoft.com/office/drawing/2014/main" id="{2D2AB7D8-DB54-EF24-41CA-4D0AEF661619}"/>
                </a:ext>
              </a:extLst>
            </p:cNvPr>
            <p:cNvGrpSpPr/>
            <p:nvPr/>
          </p:nvGrpSpPr>
          <p:grpSpPr>
            <a:xfrm>
              <a:off x="7464965" y="-1189207"/>
              <a:ext cx="1687503" cy="1176579"/>
              <a:chOff x="390334" y="1988840"/>
              <a:chExt cx="1124009" cy="783694"/>
            </a:xfrm>
          </p:grpSpPr>
          <p:sp>
            <p:nvSpPr>
              <p:cNvPr id="173" name="CuadroTexto 232">
                <a:extLst>
                  <a:ext uri="{FF2B5EF4-FFF2-40B4-BE49-F238E27FC236}">
                    <a16:creationId xmlns:a16="http://schemas.microsoft.com/office/drawing/2014/main" id="{FF55249C-7C86-7384-E5F2-FDE643FC2FA3}"/>
                  </a:ext>
                </a:extLst>
              </p:cNvPr>
              <p:cNvSpPr txBox="1"/>
              <p:nvPr/>
            </p:nvSpPr>
            <p:spPr>
              <a:xfrm>
                <a:off x="390334" y="2180248"/>
                <a:ext cx="1124009" cy="30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r>
                  <a:rPr lang="es-ES" sz="1500" dirty="0" err="1">
                    <a:latin typeface="Abadi" panose="020B0604020104020204" pitchFamily="34" charset="0"/>
                  </a:rPr>
                  <a:t>evapotranspiration</a:t>
                </a:r>
                <a:endParaRPr lang="es-ES" sz="1500" dirty="0">
                  <a:latin typeface="Abadi" panose="020B0604020104020204" pitchFamily="34" charset="0"/>
                </a:endParaRPr>
              </a:p>
              <a:p>
                <a:r>
                  <a:rPr lang="es-ES" sz="15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ET</a:t>
                </a:r>
                <a:r>
                  <a:rPr lang="es-ES" sz="1500" baseline="-250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</a:t>
                </a:r>
                <a:r>
                  <a:rPr lang="es-ES" sz="1500" dirty="0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θ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*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λ</a:t>
                </a:r>
                <a:r>
                  <a:rPr lang="es-ES" sz="1500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sz="1500" baseline="-250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74" name="Conector recto de flecha 233">
                <a:extLst>
                  <a:ext uri="{FF2B5EF4-FFF2-40B4-BE49-F238E27FC236}">
                    <a16:creationId xmlns:a16="http://schemas.microsoft.com/office/drawing/2014/main" id="{1B6DBD6A-305F-FBA2-1EF2-DFB34C67BD2F}"/>
                  </a:ext>
                </a:extLst>
              </p:cNvPr>
              <p:cNvCxnSpPr>
                <a:cxnSpLocks/>
                <a:endCxn id="173" idx="2"/>
              </p:cNvCxnSpPr>
              <p:nvPr/>
            </p:nvCxnSpPr>
            <p:spPr>
              <a:xfrm flipV="1">
                <a:off x="952338" y="2487753"/>
                <a:ext cx="1" cy="284781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ector recto de flecha 234">
                <a:extLst>
                  <a:ext uri="{FF2B5EF4-FFF2-40B4-BE49-F238E27FC236}">
                    <a16:creationId xmlns:a16="http://schemas.microsoft.com/office/drawing/2014/main" id="{BE054D64-0BA3-D4D2-AA8E-247E6651808D}"/>
                  </a:ext>
                </a:extLst>
              </p:cNvPr>
              <p:cNvCxnSpPr>
                <a:cxnSpLocks/>
                <a:stCxn id="173" idx="0"/>
              </p:cNvCxnSpPr>
              <p:nvPr/>
            </p:nvCxnSpPr>
            <p:spPr>
              <a:xfrm flipV="1">
                <a:off x="952339" y="1988840"/>
                <a:ext cx="0" cy="191408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9" name="Conector recto de flecha 235">
              <a:extLst>
                <a:ext uri="{FF2B5EF4-FFF2-40B4-BE49-F238E27FC236}">
                  <a16:creationId xmlns:a16="http://schemas.microsoft.com/office/drawing/2014/main" id="{2D7C30E9-DCE3-6BB6-7341-534DE7509C6E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>
              <a:off x="10403389" y="-608309"/>
              <a:ext cx="1" cy="15301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CuadroTexto 236">
              <a:extLst>
                <a:ext uri="{FF2B5EF4-FFF2-40B4-BE49-F238E27FC236}">
                  <a16:creationId xmlns:a16="http://schemas.microsoft.com/office/drawing/2014/main" id="{31187DE1-7A1E-C997-7BF9-2FCFEE558CB9}"/>
                </a:ext>
              </a:extLst>
            </p:cNvPr>
            <p:cNvSpPr txBox="1"/>
            <p:nvPr/>
          </p:nvSpPr>
          <p:spPr>
            <a:xfrm>
              <a:off x="9463496" y="-921892"/>
              <a:ext cx="21118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p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151" name="Conector recto de flecha 237">
              <a:extLst>
                <a:ext uri="{FF2B5EF4-FFF2-40B4-BE49-F238E27FC236}">
                  <a16:creationId xmlns:a16="http://schemas.microsoft.com/office/drawing/2014/main" id="{ACC2D2DF-E349-9A6F-8A36-3124153C5333}"/>
                </a:ext>
              </a:extLst>
            </p:cNvPr>
            <p:cNvCxnSpPr>
              <a:cxnSpLocks/>
              <a:stCxn id="134" idx="2"/>
              <a:endCxn id="150" idx="3"/>
            </p:cNvCxnSpPr>
            <p:nvPr/>
          </p:nvCxnSpPr>
          <p:spPr>
            <a:xfrm flipH="1" flipV="1">
              <a:off x="9674684" y="-848121"/>
              <a:ext cx="166766" cy="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CuadroTexto 238">
              <a:extLst>
                <a:ext uri="{FF2B5EF4-FFF2-40B4-BE49-F238E27FC236}">
                  <a16:creationId xmlns:a16="http://schemas.microsoft.com/office/drawing/2014/main" id="{ADF8BB80-10FC-7BEE-FA81-85E1F6FE3D88}"/>
                </a:ext>
              </a:extLst>
            </p:cNvPr>
            <p:cNvSpPr txBox="1"/>
            <p:nvPr/>
          </p:nvSpPr>
          <p:spPr>
            <a:xfrm>
              <a:off x="9585413" y="-3359084"/>
              <a:ext cx="453189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>
                  <a:solidFill>
                    <a:schemeClr val="accent3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P  T</a:t>
              </a:r>
              <a:endParaRPr lang="es-ES" sz="1500" baseline="-25000" dirty="0">
                <a:solidFill>
                  <a:schemeClr val="accent3">
                    <a:lumMod val="75000"/>
                  </a:schemeClr>
                </a:solidFill>
                <a:latin typeface="Abadi Extra Light" panose="020B0204020104020204" pitchFamily="34" charset="0"/>
              </a:endParaRPr>
            </a:p>
            <a:p>
              <a:r>
                <a:rPr lang="el-GR" sz="1500" dirty="0">
                  <a:solidFill>
                    <a:srgbClr val="C2A36A"/>
                  </a:solidFill>
                </a:rPr>
                <a:t>β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 FC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0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153" name="Grupo 239">
              <a:extLst>
                <a:ext uri="{FF2B5EF4-FFF2-40B4-BE49-F238E27FC236}">
                  <a16:creationId xmlns:a16="http://schemas.microsoft.com/office/drawing/2014/main" id="{C87767E5-0C2A-08CF-A0E0-C765E93D0314}"/>
                </a:ext>
              </a:extLst>
            </p:cNvPr>
            <p:cNvGrpSpPr/>
            <p:nvPr/>
          </p:nvGrpSpPr>
          <p:grpSpPr>
            <a:xfrm>
              <a:off x="7994045" y="-2390394"/>
              <a:ext cx="1513336" cy="810716"/>
              <a:chOff x="713959" y="1184579"/>
              <a:chExt cx="1008000" cy="540000"/>
            </a:xfrm>
          </p:grpSpPr>
          <p:sp>
            <p:nvSpPr>
              <p:cNvPr id="169" name="Rectángulo 240">
                <a:extLst>
                  <a:ext uri="{FF2B5EF4-FFF2-40B4-BE49-F238E27FC236}">
                    <a16:creationId xmlns:a16="http://schemas.microsoft.com/office/drawing/2014/main" id="{EA794317-D262-8556-8EDE-0A6AE7C2AB09}"/>
                  </a:ext>
                </a:extLst>
              </p:cNvPr>
              <p:cNvSpPr/>
              <p:nvPr/>
            </p:nvSpPr>
            <p:spPr>
              <a:xfrm>
                <a:off x="713959" y="1335652"/>
                <a:ext cx="1008000" cy="38892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T6: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interception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170" name="Rectángulo 241">
                <a:extLst>
                  <a:ext uri="{FF2B5EF4-FFF2-40B4-BE49-F238E27FC236}">
                    <a16:creationId xmlns:a16="http://schemas.microsoft.com/office/drawing/2014/main" id="{D0EE5644-2E5C-D92E-D65C-7C343A6DFE5A}"/>
                  </a:ext>
                </a:extLst>
              </p:cNvPr>
              <p:cNvSpPr/>
              <p:nvPr/>
            </p:nvSpPr>
            <p:spPr>
              <a:xfrm>
                <a:off x="713959" y="1184579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71" name="Conector recto 242">
                <a:extLst>
                  <a:ext uri="{FF2B5EF4-FFF2-40B4-BE49-F238E27FC236}">
                    <a16:creationId xmlns:a16="http://schemas.microsoft.com/office/drawing/2014/main" id="{35B81DDA-B6BC-DFC7-F0B1-499610D77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59" y="1185385"/>
                <a:ext cx="7560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tángulo 243">
                <a:extLst>
                  <a:ext uri="{FF2B5EF4-FFF2-40B4-BE49-F238E27FC236}">
                    <a16:creationId xmlns:a16="http://schemas.microsoft.com/office/drawing/2014/main" id="{CB4CDEC1-19BF-E9C6-C18C-FDC7056D4D25}"/>
                  </a:ext>
                </a:extLst>
              </p:cNvPr>
              <p:cNvSpPr/>
              <p:nvPr/>
            </p:nvSpPr>
            <p:spPr>
              <a:xfrm>
                <a:off x="1498890" y="1333846"/>
                <a:ext cx="162310" cy="131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endParaRPr lang="es-ES" sz="15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4" name="Conector recto de flecha 246">
              <a:extLst>
                <a:ext uri="{FF2B5EF4-FFF2-40B4-BE49-F238E27FC236}">
                  <a16:creationId xmlns:a16="http://schemas.microsoft.com/office/drawing/2014/main" id="{4E2B1DE5-B56A-7706-1220-F0434E5EC69A}"/>
                </a:ext>
              </a:extLst>
            </p:cNvPr>
            <p:cNvCxnSpPr>
              <a:cxnSpLocks/>
            </p:cNvCxnSpPr>
            <p:nvPr/>
          </p:nvCxnSpPr>
          <p:spPr>
            <a:xfrm>
              <a:off x="10403390" y="-499011"/>
              <a:ext cx="0" cy="43717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de flecha 247">
              <a:extLst>
                <a:ext uri="{FF2B5EF4-FFF2-40B4-BE49-F238E27FC236}">
                  <a16:creationId xmlns:a16="http://schemas.microsoft.com/office/drawing/2014/main" id="{37582D5C-A36D-2977-4E3E-0AE5CFDE6DF9}"/>
                </a:ext>
              </a:extLst>
            </p:cNvPr>
            <p:cNvCxnSpPr>
              <a:cxnSpLocks/>
            </p:cNvCxnSpPr>
            <p:nvPr/>
          </p:nvCxnSpPr>
          <p:spPr>
            <a:xfrm>
              <a:off x="9260577" y="-49892"/>
              <a:ext cx="2" cy="4353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cto de flecha 248">
              <a:extLst>
                <a:ext uri="{FF2B5EF4-FFF2-40B4-BE49-F238E27FC236}">
                  <a16:creationId xmlns:a16="http://schemas.microsoft.com/office/drawing/2014/main" id="{11C933E6-F125-0F84-6816-1AFE47557C15}"/>
                </a:ext>
              </a:extLst>
            </p:cNvPr>
            <p:cNvCxnSpPr>
              <a:cxnSpLocks/>
              <a:endCxn id="134" idx="0"/>
            </p:cNvCxnSpPr>
            <p:nvPr/>
          </p:nvCxnSpPr>
          <p:spPr>
            <a:xfrm>
              <a:off x="9895504" y="-948867"/>
              <a:ext cx="0" cy="4669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cto de flecha 249">
              <a:extLst>
                <a:ext uri="{FF2B5EF4-FFF2-40B4-BE49-F238E27FC236}">
                  <a16:creationId xmlns:a16="http://schemas.microsoft.com/office/drawing/2014/main" id="{EA572010-13CA-9C66-2BED-000CFAB0174F}"/>
                </a:ext>
              </a:extLst>
            </p:cNvPr>
            <p:cNvCxnSpPr>
              <a:cxnSpLocks/>
              <a:endCxn id="176" idx="0"/>
            </p:cNvCxnSpPr>
            <p:nvPr/>
          </p:nvCxnSpPr>
          <p:spPr>
            <a:xfrm>
              <a:off x="10991925" y="-2047796"/>
              <a:ext cx="0" cy="221666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de flecha 250">
              <a:extLst>
                <a:ext uri="{FF2B5EF4-FFF2-40B4-BE49-F238E27FC236}">
                  <a16:creationId xmlns:a16="http://schemas.microsoft.com/office/drawing/2014/main" id="{D1371567-16E7-3CCB-96E9-6F4C01368CB8}"/>
                </a:ext>
              </a:extLst>
            </p:cNvPr>
            <p:cNvCxnSpPr>
              <a:cxnSpLocks/>
              <a:endCxn id="169" idx="0"/>
            </p:cNvCxnSpPr>
            <p:nvPr/>
          </p:nvCxnSpPr>
          <p:spPr>
            <a:xfrm>
              <a:off x="8750713" y="-2264011"/>
              <a:ext cx="0" cy="100427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de flecha 251">
              <a:extLst>
                <a:ext uri="{FF2B5EF4-FFF2-40B4-BE49-F238E27FC236}">
                  <a16:creationId xmlns:a16="http://schemas.microsoft.com/office/drawing/2014/main" id="{B340DEA9-0C88-FD45-33A0-59E0EFEC7319}"/>
                </a:ext>
              </a:extLst>
            </p:cNvPr>
            <p:cNvCxnSpPr>
              <a:cxnSpLocks/>
              <a:stCxn id="141" idx="2"/>
              <a:endCxn id="134" idx="0"/>
            </p:cNvCxnSpPr>
            <p:nvPr/>
          </p:nvCxnSpPr>
          <p:spPr>
            <a:xfrm>
              <a:off x="9895503" y="-1282477"/>
              <a:ext cx="1" cy="38030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de flecha 252">
              <a:extLst>
                <a:ext uri="{FF2B5EF4-FFF2-40B4-BE49-F238E27FC236}">
                  <a16:creationId xmlns:a16="http://schemas.microsoft.com/office/drawing/2014/main" id="{5DEBF383-E212-44DE-2FD7-17AC53B9850C}"/>
                </a:ext>
              </a:extLst>
            </p:cNvPr>
            <p:cNvCxnSpPr>
              <a:cxnSpLocks/>
            </p:cNvCxnSpPr>
            <p:nvPr/>
          </p:nvCxnSpPr>
          <p:spPr>
            <a:xfrm>
              <a:off x="7882177" y="-2388698"/>
              <a:ext cx="0" cy="810716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uadroTexto 253">
              <a:extLst>
                <a:ext uri="{FF2B5EF4-FFF2-40B4-BE49-F238E27FC236}">
                  <a16:creationId xmlns:a16="http://schemas.microsoft.com/office/drawing/2014/main" id="{9AC88E60-9109-6AD5-F54A-A9DEEFD97A3F}"/>
                </a:ext>
              </a:extLst>
            </p:cNvPr>
            <p:cNvSpPr txBox="1"/>
            <p:nvPr/>
          </p:nvSpPr>
          <p:spPr>
            <a:xfrm rot="16200000">
              <a:off x="7397673" y="-2095472"/>
              <a:ext cx="67574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I</a:t>
              </a:r>
              <a:r>
                <a:rPr lang="es-ES" sz="1500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max</a:t>
              </a:r>
              <a:endParaRPr lang="es-ES" sz="1500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162" name="Conector angular 179" descr="asdf">
              <a:extLst>
                <a:ext uri="{FF2B5EF4-FFF2-40B4-BE49-F238E27FC236}">
                  <a16:creationId xmlns:a16="http://schemas.microsoft.com/office/drawing/2014/main" id="{A451F7AA-6320-3A68-C926-5F1E1F040E1C}"/>
                </a:ext>
              </a:extLst>
            </p:cNvPr>
            <p:cNvCxnSpPr>
              <a:cxnSpLocks/>
              <a:stCxn id="140" idx="1"/>
              <a:endCxn id="169" idx="0"/>
            </p:cNvCxnSpPr>
            <p:nvPr/>
          </p:nvCxnSpPr>
          <p:spPr>
            <a:xfrm rot="10800000" flipV="1">
              <a:off x="8750714" y="-2750884"/>
              <a:ext cx="229083" cy="587300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angular 182">
              <a:extLst>
                <a:ext uri="{FF2B5EF4-FFF2-40B4-BE49-F238E27FC236}">
                  <a16:creationId xmlns:a16="http://schemas.microsoft.com/office/drawing/2014/main" id="{54137EEF-607E-985F-33FF-89F345EB9258}"/>
                </a:ext>
              </a:extLst>
            </p:cNvPr>
            <p:cNvCxnSpPr>
              <a:cxnSpLocks/>
              <a:stCxn id="172" idx="0"/>
              <a:endCxn id="141" idx="0"/>
            </p:cNvCxnSpPr>
            <p:nvPr/>
          </p:nvCxnSpPr>
          <p:spPr>
            <a:xfrm rot="16200000" flipH="1">
              <a:off x="9268418" y="-2140393"/>
              <a:ext cx="652987" cy="601181"/>
            </a:xfrm>
            <a:prstGeom prst="bentConnector3">
              <a:avLst>
                <a:gd name="adj1" fmla="val -54506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upo 256">
              <a:extLst>
                <a:ext uri="{FF2B5EF4-FFF2-40B4-BE49-F238E27FC236}">
                  <a16:creationId xmlns:a16="http://schemas.microsoft.com/office/drawing/2014/main" id="{049DA9D7-4D08-C267-319E-EFB285006F0C}"/>
                </a:ext>
              </a:extLst>
            </p:cNvPr>
            <p:cNvGrpSpPr/>
            <p:nvPr/>
          </p:nvGrpSpPr>
          <p:grpSpPr>
            <a:xfrm>
              <a:off x="7791448" y="-3280006"/>
              <a:ext cx="1021830" cy="1113712"/>
              <a:chOff x="3088734" y="206956"/>
              <a:chExt cx="680619" cy="741820"/>
            </a:xfrm>
          </p:grpSpPr>
          <p:sp>
            <p:nvSpPr>
              <p:cNvPr id="166" name="CuadroTexto 257">
                <a:extLst>
                  <a:ext uri="{FF2B5EF4-FFF2-40B4-BE49-F238E27FC236}">
                    <a16:creationId xmlns:a16="http://schemas.microsoft.com/office/drawing/2014/main" id="{D13B2667-1A56-A033-186A-B9BBA022C977}"/>
                  </a:ext>
                </a:extLst>
              </p:cNvPr>
              <p:cNvSpPr txBox="1"/>
              <p:nvPr/>
            </p:nvSpPr>
            <p:spPr>
              <a:xfrm>
                <a:off x="3088734" y="380050"/>
                <a:ext cx="680619" cy="30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r>
                  <a:rPr lang="es-ES" sz="1500" dirty="0" err="1">
                    <a:latin typeface="Abadi" panose="020B0604020104020204" pitchFamily="34" charset="0"/>
                  </a:rPr>
                  <a:t>evaporation</a:t>
                </a:r>
                <a:endParaRPr lang="es-ES" sz="1500" dirty="0">
                  <a:latin typeface="Abadi" panose="020B0604020104020204" pitchFamily="34" charset="0"/>
                </a:endParaRPr>
              </a:p>
              <a:p>
                <a:r>
                  <a:rPr lang="es-ES" sz="15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ET</a:t>
                </a:r>
                <a:r>
                  <a:rPr lang="es-ES" sz="1500" baseline="-25000" dirty="0" err="1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</a:t>
                </a:r>
                <a:r>
                  <a:rPr lang="es-ES" sz="1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λ</a:t>
                </a:r>
                <a:r>
                  <a:rPr lang="es-ES" sz="1500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sz="1500" baseline="-250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167" name="Conector recto de flecha 258">
                <a:extLst>
                  <a:ext uri="{FF2B5EF4-FFF2-40B4-BE49-F238E27FC236}">
                    <a16:creationId xmlns:a16="http://schemas.microsoft.com/office/drawing/2014/main" id="{F0A73023-42EB-1768-3603-AF47F9427CED}"/>
                  </a:ext>
                </a:extLst>
              </p:cNvPr>
              <p:cNvCxnSpPr>
                <a:cxnSpLocks/>
                <a:endCxn id="166" idx="2"/>
              </p:cNvCxnSpPr>
              <p:nvPr/>
            </p:nvCxnSpPr>
            <p:spPr>
              <a:xfrm flipH="1" flipV="1">
                <a:off x="3429044" y="687555"/>
                <a:ext cx="5" cy="261221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ector recto de flecha 259">
                <a:extLst>
                  <a:ext uri="{FF2B5EF4-FFF2-40B4-BE49-F238E27FC236}">
                    <a16:creationId xmlns:a16="http://schemas.microsoft.com/office/drawing/2014/main" id="{F2F90313-168F-A43F-5380-A155DC1F8E72}"/>
                  </a:ext>
                </a:extLst>
              </p:cNvPr>
              <p:cNvCxnSpPr>
                <a:cxnSpLocks/>
                <a:stCxn id="166" idx="0"/>
              </p:cNvCxnSpPr>
              <p:nvPr/>
            </p:nvCxnSpPr>
            <p:spPr>
              <a:xfrm flipV="1">
                <a:off x="3429043" y="206956"/>
                <a:ext cx="3" cy="173094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Conector angular 176">
              <a:extLst>
                <a:ext uri="{FF2B5EF4-FFF2-40B4-BE49-F238E27FC236}">
                  <a16:creationId xmlns:a16="http://schemas.microsoft.com/office/drawing/2014/main" id="{6AF345DC-5226-DA67-AD05-7084E0ABE473}"/>
                </a:ext>
              </a:extLst>
            </p:cNvPr>
            <p:cNvCxnSpPr>
              <a:cxnSpLocks/>
              <a:stCxn id="139" idx="3"/>
              <a:endCxn id="176" idx="0"/>
            </p:cNvCxnSpPr>
            <p:nvPr/>
          </p:nvCxnSpPr>
          <p:spPr>
            <a:xfrm>
              <a:off x="10768971" y="-2750883"/>
              <a:ext cx="222953" cy="924753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tángulo 264">
            <a:extLst>
              <a:ext uri="{FF2B5EF4-FFF2-40B4-BE49-F238E27FC236}">
                <a16:creationId xmlns:a16="http://schemas.microsoft.com/office/drawing/2014/main" id="{0CD109C1-97BA-0001-8117-7EA8E0490EC3}"/>
              </a:ext>
            </a:extLst>
          </p:cNvPr>
          <p:cNvSpPr/>
          <p:nvPr/>
        </p:nvSpPr>
        <p:spPr>
          <a:xfrm>
            <a:off x="563905" y="2389531"/>
            <a:ext cx="3943750" cy="1229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Conceptual: 		tank-based</a:t>
            </a:r>
          </a:p>
          <a:p>
            <a:pPr marL="342900" indent="-342900">
              <a:lnSpc>
                <a:spcPct val="150000"/>
              </a:lnSpc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Spatially distributed:	100m</a:t>
            </a:r>
          </a:p>
          <a:p>
            <a:pPr marL="342900" indent="-342900">
              <a:lnSpc>
                <a:spcPct val="150000"/>
              </a:lnSpc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Temporal resolution:	daily</a:t>
            </a:r>
          </a:p>
        </p:txBody>
      </p:sp>
      <p:sp>
        <p:nvSpPr>
          <p:cNvPr id="186" name="Rectángulo 35">
            <a:extLst>
              <a:ext uri="{FF2B5EF4-FFF2-40B4-BE49-F238E27FC236}">
                <a16:creationId xmlns:a16="http://schemas.microsoft.com/office/drawing/2014/main" id="{D7CE65B9-C974-302F-2AB3-AFB1A73F7141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Methods</a:t>
            </a:r>
          </a:p>
        </p:txBody>
      </p:sp>
      <p:sp>
        <p:nvSpPr>
          <p:cNvPr id="187" name="Rectángulo 34">
            <a:extLst>
              <a:ext uri="{FF2B5EF4-FFF2-40B4-BE49-F238E27FC236}">
                <a16:creationId xmlns:a16="http://schemas.microsoft.com/office/drawing/2014/main" id="{D1E9BF38-E8F5-5F49-41F5-D694669EA5AA}"/>
              </a:ext>
            </a:extLst>
          </p:cNvPr>
          <p:cNvSpPr/>
          <p:nvPr/>
        </p:nvSpPr>
        <p:spPr>
          <a:xfrm>
            <a:off x="570271" y="2058518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2.1 Hydrological model: TETIS</a:t>
            </a:r>
          </a:p>
        </p:txBody>
      </p:sp>
    </p:spTree>
    <p:extLst>
      <p:ext uri="{BB962C8B-B14F-4D97-AF65-F5344CB8AC3E}">
        <p14:creationId xmlns:p14="http://schemas.microsoft.com/office/powerpoint/2010/main" val="40682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  <p:bldP spid="186" grpId="0"/>
      <p:bldP spid="1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7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9" name="Rectángulo 23">
            <a:extLst>
              <a:ext uri="{FF2B5EF4-FFF2-40B4-BE49-F238E27FC236}">
                <a16:creationId xmlns:a16="http://schemas.microsoft.com/office/drawing/2014/main" id="{97238CFF-D3DC-4AA6-AC9C-AE6348DC0DCE}"/>
              </a:ext>
            </a:extLst>
          </p:cNvPr>
          <p:cNvSpPr/>
          <p:nvPr/>
        </p:nvSpPr>
        <p:spPr>
          <a:xfrm>
            <a:off x="570271" y="2205250"/>
            <a:ext cx="64467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2A36A"/>
                </a:solidFill>
                <a:latin typeface="+mj-lt"/>
              </a:rPr>
              <a:t>D</a:t>
            </a:r>
            <a:r>
              <a:rPr lang="en-GB" b="1" dirty="0" err="1">
                <a:solidFill>
                  <a:srgbClr val="C2A36A"/>
                </a:solidFill>
                <a:latin typeface="+mj-lt"/>
              </a:rPr>
              <a:t>egree</a:t>
            </a:r>
            <a:r>
              <a:rPr lang="en-GB" b="1" dirty="0">
                <a:solidFill>
                  <a:srgbClr val="C2A36A"/>
                </a:solidFill>
                <a:latin typeface="+mj-lt"/>
              </a:rPr>
              <a:t>-day method</a:t>
            </a:r>
          </a:p>
          <a:p>
            <a:endParaRPr lang="en-GB" sz="400" b="1" dirty="0">
              <a:solidFill>
                <a:srgbClr val="C2A36A"/>
              </a:solidFill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Inputs: </a:t>
            </a:r>
            <a:r>
              <a:rPr lang="es-ES" sz="1700" dirty="0" err="1">
                <a:latin typeface="+mj-lt"/>
              </a:rPr>
              <a:t>precipitation</a:t>
            </a:r>
            <a:r>
              <a:rPr lang="es-ES" sz="1700" dirty="0">
                <a:latin typeface="+mj-lt"/>
              </a:rPr>
              <a:t>, </a:t>
            </a:r>
            <a:r>
              <a:rPr lang="es-ES" sz="1700" dirty="0" err="1">
                <a:latin typeface="+mj-lt"/>
              </a:rPr>
              <a:t>temperature</a:t>
            </a:r>
            <a:r>
              <a:rPr lang="es-ES" sz="1700" dirty="0">
                <a:latin typeface="+mj-lt"/>
              </a:rPr>
              <a:t>, </a:t>
            </a:r>
            <a:r>
              <a:rPr lang="es-ES" sz="1700" dirty="0" err="1">
                <a:latin typeface="+mj-lt"/>
              </a:rPr>
              <a:t>radiation</a:t>
            </a:r>
            <a:endParaRPr lang="es-ES" sz="17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n-GB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Parameters: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0080C4"/>
                </a:solidFill>
                <a:latin typeface="+mj-lt"/>
              </a:rPr>
              <a:t>T</a:t>
            </a:r>
            <a:r>
              <a:rPr lang="es-ES" sz="1500" baseline="-25000" dirty="0">
                <a:solidFill>
                  <a:srgbClr val="0080C4"/>
                </a:solidFill>
                <a:latin typeface="+mj-lt"/>
              </a:rPr>
              <a:t>b</a:t>
            </a:r>
            <a:r>
              <a:rPr lang="es-ES" sz="1500" dirty="0">
                <a:latin typeface="+mj-lt"/>
              </a:rPr>
              <a:t>:			</a:t>
            </a:r>
            <a:r>
              <a:rPr lang="en-US" sz="1500" dirty="0">
                <a:latin typeface="+mj-lt"/>
              </a:rPr>
              <a:t>snowmelt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threshold</a:t>
            </a:r>
            <a:endParaRPr lang="es-ES" sz="1500" dirty="0">
              <a:latin typeface="+mj-lt"/>
            </a:endParaRP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0080C4"/>
                </a:solidFill>
                <a:latin typeface="+mj-lt"/>
              </a:rPr>
              <a:t>DDF</a:t>
            </a:r>
            <a:r>
              <a:rPr lang="es-ES" sz="1500" baseline="-25000" dirty="0">
                <a:solidFill>
                  <a:srgbClr val="0080C4"/>
                </a:solidFill>
                <a:latin typeface="+mj-lt"/>
              </a:rPr>
              <a:t>1</a:t>
            </a:r>
            <a:r>
              <a:rPr lang="es-ES" sz="1500" dirty="0">
                <a:latin typeface="+mj-lt"/>
              </a:rPr>
              <a:t>:		</a:t>
            </a:r>
            <a:r>
              <a:rPr lang="es-ES" sz="1500" dirty="0" err="1">
                <a:latin typeface="+mj-lt"/>
              </a:rPr>
              <a:t>dry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degree-day</a:t>
            </a:r>
            <a:r>
              <a:rPr lang="es-ES" sz="1500" dirty="0">
                <a:latin typeface="+mj-lt"/>
              </a:rPr>
              <a:t> factor (mm/°C) 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0080C4"/>
                </a:solidFill>
                <a:latin typeface="+mj-lt"/>
              </a:rPr>
              <a:t>DDF</a:t>
            </a:r>
            <a:r>
              <a:rPr lang="es-ES" sz="1500" baseline="-25000" dirty="0">
                <a:solidFill>
                  <a:srgbClr val="0080C4"/>
                </a:solidFill>
                <a:latin typeface="+mj-lt"/>
              </a:rPr>
              <a:t>2</a:t>
            </a:r>
            <a:r>
              <a:rPr lang="es-ES" sz="1500" dirty="0">
                <a:latin typeface="+mj-lt"/>
              </a:rPr>
              <a:t>:		</a:t>
            </a:r>
            <a:r>
              <a:rPr lang="es-ES" sz="1500" dirty="0" err="1">
                <a:latin typeface="+mj-lt"/>
              </a:rPr>
              <a:t>wet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degree-day</a:t>
            </a:r>
            <a:r>
              <a:rPr lang="es-ES" sz="1500" dirty="0">
                <a:latin typeface="+mj-lt"/>
              </a:rPr>
              <a:t> factor (mm/°C)</a:t>
            </a:r>
          </a:p>
          <a:p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Output: 		</a:t>
            </a:r>
            <a:r>
              <a:rPr lang="es-ES" sz="1700" dirty="0" err="1">
                <a:solidFill>
                  <a:srgbClr val="0083C1"/>
                </a:solidFill>
                <a:latin typeface="+mj-lt"/>
              </a:rPr>
              <a:t>snow-water</a:t>
            </a:r>
            <a:r>
              <a:rPr lang="es-ES" sz="1700" dirty="0">
                <a:solidFill>
                  <a:srgbClr val="0083C1"/>
                </a:solidFill>
                <a:latin typeface="+mj-lt"/>
              </a:rPr>
              <a:t> </a:t>
            </a:r>
            <a:r>
              <a:rPr lang="es-ES" sz="1700" dirty="0" err="1">
                <a:solidFill>
                  <a:srgbClr val="0083C1"/>
                </a:solidFill>
                <a:latin typeface="+mj-lt"/>
              </a:rPr>
              <a:t>equivalent</a:t>
            </a:r>
            <a:r>
              <a:rPr lang="es-ES" sz="1700" dirty="0">
                <a:solidFill>
                  <a:srgbClr val="0083C1"/>
                </a:solidFill>
                <a:latin typeface="+mj-lt"/>
              </a:rPr>
              <a:t> (SWE)</a:t>
            </a:r>
          </a:p>
        </p:txBody>
      </p:sp>
      <p:sp>
        <p:nvSpPr>
          <p:cNvPr id="191" name="Rectángulo 12">
            <a:extLst>
              <a:ext uri="{FF2B5EF4-FFF2-40B4-BE49-F238E27FC236}">
                <a16:creationId xmlns:a16="http://schemas.microsoft.com/office/drawing/2014/main" id="{E491EA02-B792-5D44-3F55-FDCD10C9D73D}"/>
              </a:ext>
            </a:extLst>
          </p:cNvPr>
          <p:cNvSpPr/>
          <p:nvPr/>
        </p:nvSpPr>
        <p:spPr>
          <a:xfrm>
            <a:off x="570271" y="4378499"/>
            <a:ext cx="593443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C2A36A"/>
                </a:solidFill>
                <a:latin typeface="+mj-lt"/>
              </a:rPr>
              <a:t>Calibration</a:t>
            </a:r>
            <a:endParaRPr lang="es-ES" b="1" dirty="0">
              <a:solidFill>
                <a:srgbClr val="C2A36A"/>
              </a:solidFill>
              <a:latin typeface="+mj-lt"/>
            </a:endParaRPr>
          </a:p>
          <a:p>
            <a:endParaRPr lang="en-GB" sz="400" dirty="0">
              <a:latin typeface="+mj-lt"/>
            </a:endParaRPr>
          </a:p>
          <a:p>
            <a:r>
              <a:rPr lang="en-GB" sz="1700" dirty="0">
                <a:latin typeface="+mj-lt"/>
              </a:rPr>
              <a:t>Binary classification task.</a:t>
            </a:r>
          </a:p>
          <a:p>
            <a:endParaRPr lang="en-GB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500" dirty="0">
                <a:latin typeface="+mj-lt"/>
              </a:rPr>
              <a:t>Target: 			</a:t>
            </a:r>
            <a:r>
              <a:rPr lang="es-ES" sz="1500" dirty="0" err="1">
                <a:latin typeface="+mj-lt"/>
              </a:rPr>
              <a:t>binary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snow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cover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maps</a:t>
            </a:r>
            <a:endParaRPr lang="es-ES" sz="15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500" dirty="0" err="1">
                <a:latin typeface="+mj-lt"/>
              </a:rPr>
              <a:t>Algorithm</a:t>
            </a:r>
            <a:r>
              <a:rPr lang="es-ES" sz="1500" dirty="0">
                <a:latin typeface="+mj-lt"/>
              </a:rPr>
              <a:t>: 		</a:t>
            </a:r>
            <a:r>
              <a:rPr lang="es-ES" sz="1500" dirty="0">
                <a:solidFill>
                  <a:srgbClr val="0083C1"/>
                </a:solidFill>
                <a:latin typeface="+mj-lt"/>
              </a:rPr>
              <a:t>SCE-UA</a:t>
            </a:r>
            <a:r>
              <a:rPr lang="es-ES" sz="1500" dirty="0">
                <a:latin typeface="+mj-lt"/>
              </a:rPr>
              <a:t> (</a:t>
            </a:r>
            <a:r>
              <a:rPr lang="es-ES" sz="1500" dirty="0" err="1">
                <a:latin typeface="+mj-lt"/>
              </a:rPr>
              <a:t>Duan</a:t>
            </a:r>
            <a:r>
              <a:rPr lang="es-ES" sz="1500" dirty="0">
                <a:latin typeface="+mj-lt"/>
              </a:rPr>
              <a:t>, 1994) in </a:t>
            </a:r>
            <a:r>
              <a:rPr lang="es-ES" sz="1500" dirty="0" err="1">
                <a:latin typeface="+mj-lt"/>
              </a:rPr>
              <a:t>SpotPy</a:t>
            </a:r>
            <a:endParaRPr lang="es-ES" sz="15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500" dirty="0" err="1">
                <a:latin typeface="+mj-lt"/>
              </a:rPr>
              <a:t>Objective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function</a:t>
            </a:r>
            <a:r>
              <a:rPr lang="es-ES" sz="1500" dirty="0">
                <a:latin typeface="+mj-lt"/>
              </a:rPr>
              <a:t>:		</a:t>
            </a:r>
            <a:r>
              <a:rPr lang="es-ES" sz="1500" dirty="0">
                <a:solidFill>
                  <a:srgbClr val="0083C1"/>
                </a:solidFill>
                <a:latin typeface="+mj-lt"/>
              </a:rPr>
              <a:t>f1-score_micro</a:t>
            </a:r>
            <a:r>
              <a:rPr lang="es-ES" sz="1500" dirty="0">
                <a:latin typeface="+mj-lt"/>
              </a:rPr>
              <a:t> in </a:t>
            </a:r>
            <a:r>
              <a:rPr lang="es-ES" sz="1500" dirty="0" err="1">
                <a:latin typeface="+mj-lt"/>
              </a:rPr>
              <a:t>Scikit-Learn</a:t>
            </a:r>
            <a:endParaRPr lang="es-ES" sz="15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500" dirty="0" err="1">
                <a:latin typeface="+mj-lt"/>
              </a:rPr>
              <a:t>Periods</a:t>
            </a:r>
            <a:r>
              <a:rPr lang="es-ES" sz="1500" dirty="0">
                <a:latin typeface="+mj-lt"/>
              </a:rPr>
              <a:t>:		5 </a:t>
            </a:r>
            <a:r>
              <a:rPr lang="es-ES" sz="1500" dirty="0" err="1">
                <a:latin typeface="+mj-lt"/>
              </a:rPr>
              <a:t>years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calibration</a:t>
            </a:r>
            <a:r>
              <a:rPr lang="es-ES" sz="1500" dirty="0">
                <a:latin typeface="+mj-lt"/>
              </a:rPr>
              <a:t> + 5 </a:t>
            </a:r>
            <a:r>
              <a:rPr lang="es-ES" sz="1500" dirty="0" err="1">
                <a:latin typeface="+mj-lt"/>
              </a:rPr>
              <a:t>years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validation</a:t>
            </a:r>
            <a:endParaRPr lang="es-ES" sz="15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CuadroTexto 1">
                <a:extLst>
                  <a:ext uri="{FF2B5EF4-FFF2-40B4-BE49-F238E27FC236}">
                    <a16:creationId xmlns:a16="http://schemas.microsoft.com/office/drawing/2014/main" id="{6AF67FDD-EAB1-97D3-2C6B-945B0FBF19E0}"/>
                  </a:ext>
                </a:extLst>
              </p:cNvPr>
              <p:cNvSpPr txBox="1"/>
              <p:nvPr/>
            </p:nvSpPr>
            <p:spPr>
              <a:xfrm>
                <a:off x="6969571" y="4680955"/>
                <a:ext cx="4245393" cy="508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2" name="CuadroTexto 1">
                <a:extLst>
                  <a:ext uri="{FF2B5EF4-FFF2-40B4-BE49-F238E27FC236}">
                    <a16:creationId xmlns:a16="http://schemas.microsoft.com/office/drawing/2014/main" id="{6AF67FDD-EAB1-97D3-2C6B-945B0FBF1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71" y="4680955"/>
                <a:ext cx="4245393" cy="508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a 2">
                <a:extLst>
                  <a:ext uri="{FF2B5EF4-FFF2-40B4-BE49-F238E27FC236}">
                    <a16:creationId xmlns:a16="http://schemas.microsoft.com/office/drawing/2014/main" id="{2A42D8DA-9FA0-2B6E-BFC0-DEE71095F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381774"/>
                  </p:ext>
                </p:extLst>
              </p:nvPr>
            </p:nvGraphicFramePr>
            <p:xfrm>
              <a:off x="7408107" y="5505302"/>
              <a:ext cx="3566294" cy="8839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036765">
                      <a:extLst>
                        <a:ext uri="{9D8B030D-6E8A-4147-A177-3AD203B41FA5}">
                          <a16:colId xmlns:a16="http://schemas.microsoft.com/office/drawing/2014/main" val="1395444155"/>
                        </a:ext>
                      </a:extLst>
                    </a:gridCol>
                    <a:gridCol w="739314">
                      <a:extLst>
                        <a:ext uri="{9D8B030D-6E8A-4147-A177-3AD203B41FA5}">
                          <a16:colId xmlns:a16="http://schemas.microsoft.com/office/drawing/2014/main" val="104470457"/>
                        </a:ext>
                      </a:extLst>
                    </a:gridCol>
                    <a:gridCol w="766932">
                      <a:extLst>
                        <a:ext uri="{9D8B030D-6E8A-4147-A177-3AD203B41FA5}">
                          <a16:colId xmlns:a16="http://schemas.microsoft.com/office/drawing/2014/main" val="393928717"/>
                        </a:ext>
                      </a:extLst>
                    </a:gridCol>
                    <a:gridCol w="1023283">
                      <a:extLst>
                        <a:ext uri="{9D8B030D-6E8A-4147-A177-3AD203B41FA5}">
                          <a16:colId xmlns:a16="http://schemas.microsoft.com/office/drawing/2014/main" val="331677703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450" dirty="0" err="1">
                              <a:effectLst/>
                            </a:rPr>
                            <a:t>Parameter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Min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Max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 err="1">
                              <a:effectLst/>
                            </a:rPr>
                            <a:t>Seed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8086328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-2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6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73990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𝐷𝐷𝐹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6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3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13944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𝐷𝐷𝐹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5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09772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a 2">
                <a:extLst>
                  <a:ext uri="{FF2B5EF4-FFF2-40B4-BE49-F238E27FC236}">
                    <a16:creationId xmlns:a16="http://schemas.microsoft.com/office/drawing/2014/main" id="{2A42D8DA-9FA0-2B6E-BFC0-DEE71095F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381774"/>
                  </p:ext>
                </p:extLst>
              </p:nvPr>
            </p:nvGraphicFramePr>
            <p:xfrm>
              <a:off x="7408107" y="5505302"/>
              <a:ext cx="3566294" cy="8839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1036765">
                      <a:extLst>
                        <a:ext uri="{9D8B030D-6E8A-4147-A177-3AD203B41FA5}">
                          <a16:colId xmlns:a16="http://schemas.microsoft.com/office/drawing/2014/main" val="1395444155"/>
                        </a:ext>
                      </a:extLst>
                    </a:gridCol>
                    <a:gridCol w="739314">
                      <a:extLst>
                        <a:ext uri="{9D8B030D-6E8A-4147-A177-3AD203B41FA5}">
                          <a16:colId xmlns:a16="http://schemas.microsoft.com/office/drawing/2014/main" val="104470457"/>
                        </a:ext>
                      </a:extLst>
                    </a:gridCol>
                    <a:gridCol w="766932">
                      <a:extLst>
                        <a:ext uri="{9D8B030D-6E8A-4147-A177-3AD203B41FA5}">
                          <a16:colId xmlns:a16="http://schemas.microsoft.com/office/drawing/2014/main" val="393928717"/>
                        </a:ext>
                      </a:extLst>
                    </a:gridCol>
                    <a:gridCol w="1023283">
                      <a:extLst>
                        <a:ext uri="{9D8B030D-6E8A-4147-A177-3AD203B41FA5}">
                          <a16:colId xmlns:a16="http://schemas.microsoft.com/office/drawing/2014/main" val="3316777030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450" dirty="0" err="1">
                              <a:effectLst/>
                            </a:rPr>
                            <a:t>Parameter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Min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Max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 err="1">
                              <a:effectLst/>
                            </a:rPr>
                            <a:t>Seed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8086328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127778" r="-245294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-2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6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7399035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221622" r="-245294" b="-1432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6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3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31394488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t="-330556" r="-245294" b="-47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10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5</a:t>
                          </a:r>
                          <a:endParaRPr lang="en-GB" sz="1450" dirty="0">
                            <a:effectLst/>
                            <a:latin typeface="LM Roman 10" panose="00000500000000000000" pitchFamily="50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097729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4" name="Grupo 127">
            <a:extLst>
              <a:ext uri="{FF2B5EF4-FFF2-40B4-BE49-F238E27FC236}">
                <a16:creationId xmlns:a16="http://schemas.microsoft.com/office/drawing/2014/main" id="{3F50E187-C816-CA31-FEAD-3CAB3FCAEF42}"/>
              </a:ext>
            </a:extLst>
          </p:cNvPr>
          <p:cNvGrpSpPr/>
          <p:nvPr/>
        </p:nvGrpSpPr>
        <p:grpSpPr>
          <a:xfrm>
            <a:off x="8126893" y="2354825"/>
            <a:ext cx="2011141" cy="1837200"/>
            <a:chOff x="9445024" y="294860"/>
            <a:chExt cx="2011141" cy="1837200"/>
          </a:xfrm>
        </p:grpSpPr>
        <p:grpSp>
          <p:nvGrpSpPr>
            <p:cNvPr id="195" name="Grupo 16">
              <a:extLst>
                <a:ext uri="{FF2B5EF4-FFF2-40B4-BE49-F238E27FC236}">
                  <a16:creationId xmlns:a16="http://schemas.microsoft.com/office/drawing/2014/main" id="{2BEB60A4-7A6C-3698-BC6A-8FB7F62EF9A6}"/>
                </a:ext>
              </a:extLst>
            </p:cNvPr>
            <p:cNvGrpSpPr/>
            <p:nvPr/>
          </p:nvGrpSpPr>
          <p:grpSpPr>
            <a:xfrm>
              <a:off x="9874289" y="1012906"/>
              <a:ext cx="1581876" cy="504116"/>
              <a:chOff x="2185355" y="1182006"/>
              <a:chExt cx="1053653" cy="540000"/>
            </a:xfrm>
          </p:grpSpPr>
          <p:sp>
            <p:nvSpPr>
              <p:cNvPr id="208" name="Rectángulo 17">
                <a:extLst>
                  <a:ext uri="{FF2B5EF4-FFF2-40B4-BE49-F238E27FC236}">
                    <a16:creationId xmlns:a16="http://schemas.microsoft.com/office/drawing/2014/main" id="{4E7038B2-198D-4127-8F08-769FFA5506D2}"/>
                  </a:ext>
                </a:extLst>
              </p:cNvPr>
              <p:cNvSpPr/>
              <p:nvPr/>
            </p:nvSpPr>
            <p:spPr>
              <a:xfrm>
                <a:off x="2206781" y="1344534"/>
                <a:ext cx="1008000" cy="37747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T0: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snowpack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09" name="Rectángulo 19">
                <a:extLst>
                  <a:ext uri="{FF2B5EF4-FFF2-40B4-BE49-F238E27FC236}">
                    <a16:creationId xmlns:a16="http://schemas.microsoft.com/office/drawing/2014/main" id="{7B169ED3-C9ED-7310-31D8-54446755B217}"/>
                  </a:ext>
                </a:extLst>
              </p:cNvPr>
              <p:cNvSpPr/>
              <p:nvPr/>
            </p:nvSpPr>
            <p:spPr>
              <a:xfrm>
                <a:off x="2206781" y="1182006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 dirty="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210" name="Conector recto 24">
                <a:extLst>
                  <a:ext uri="{FF2B5EF4-FFF2-40B4-BE49-F238E27FC236}">
                    <a16:creationId xmlns:a16="http://schemas.microsoft.com/office/drawing/2014/main" id="{04F23A47-C220-1752-E476-D9085B97C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5355" y="1182006"/>
                <a:ext cx="105365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CuadroTexto 29">
              <a:extLst>
                <a:ext uri="{FF2B5EF4-FFF2-40B4-BE49-F238E27FC236}">
                  <a16:creationId xmlns:a16="http://schemas.microsoft.com/office/drawing/2014/main" id="{F487150B-4751-C8C5-6DE0-000A186595C3}"/>
                </a:ext>
              </a:extLst>
            </p:cNvPr>
            <p:cNvSpPr txBox="1"/>
            <p:nvPr/>
          </p:nvSpPr>
          <p:spPr>
            <a:xfrm>
              <a:off x="10036262" y="1555577"/>
              <a:ext cx="1262142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204020104020204" pitchFamily="34" charset="0"/>
                </a:rPr>
                <a:t>snowmelt</a:t>
              </a:r>
              <a:endParaRPr lang="es-ES" sz="1500" dirty="0">
                <a:latin typeface="Abadi Extra Light" panose="020B0204020104020204" pitchFamily="34" charset="0"/>
              </a:endParaRPr>
            </a:p>
            <a:p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DDF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 DDF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2 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T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b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197" name="Conector recto de flecha 34">
              <a:extLst>
                <a:ext uri="{FF2B5EF4-FFF2-40B4-BE49-F238E27FC236}">
                  <a16:creationId xmlns:a16="http://schemas.microsoft.com/office/drawing/2014/main" id="{F7E9295A-2A6B-1E18-4741-B625934E0625}"/>
                </a:ext>
              </a:extLst>
            </p:cNvPr>
            <p:cNvCxnSpPr>
              <a:cxnSpLocks/>
              <a:stCxn id="208" idx="2"/>
              <a:endCxn id="196" idx="0"/>
            </p:cNvCxnSpPr>
            <p:nvPr/>
          </p:nvCxnSpPr>
          <p:spPr>
            <a:xfrm>
              <a:off x="10663124" y="1517022"/>
              <a:ext cx="4209" cy="38555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de flecha 53">
              <a:extLst>
                <a:ext uri="{FF2B5EF4-FFF2-40B4-BE49-F238E27FC236}">
                  <a16:creationId xmlns:a16="http://schemas.microsoft.com/office/drawing/2014/main" id="{D3926562-701B-0813-0F3F-84C2C1A107B7}"/>
                </a:ext>
              </a:extLst>
            </p:cNvPr>
            <p:cNvCxnSpPr>
              <a:cxnSpLocks/>
            </p:cNvCxnSpPr>
            <p:nvPr/>
          </p:nvCxnSpPr>
          <p:spPr>
            <a:xfrm>
              <a:off x="9722093" y="1164778"/>
              <a:ext cx="0" cy="335642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uadroTexto 54">
              <a:extLst>
                <a:ext uri="{FF2B5EF4-FFF2-40B4-BE49-F238E27FC236}">
                  <a16:creationId xmlns:a16="http://schemas.microsoft.com/office/drawing/2014/main" id="{60F94BA0-6134-7718-336F-524D54D80494}"/>
                </a:ext>
              </a:extLst>
            </p:cNvPr>
            <p:cNvSpPr txBox="1"/>
            <p:nvPr/>
          </p:nvSpPr>
          <p:spPr>
            <a:xfrm rot="16200000">
              <a:off x="9240522" y="1236308"/>
              <a:ext cx="67574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500">
                  <a:latin typeface="Abadi Extra Light" panose="020B0604020202020204" pitchFamily="34" charset="0"/>
                </a:defRPr>
              </a:lvl1pPr>
            </a:lstStyle>
            <a:p>
              <a:r>
                <a:rPr lang="es-ES" sz="1400" dirty="0"/>
                <a:t>SWE</a:t>
              </a:r>
            </a:p>
          </p:txBody>
        </p:sp>
        <p:cxnSp>
          <p:nvCxnSpPr>
            <p:cNvPr id="200" name="Conector recto de flecha 71">
              <a:extLst>
                <a:ext uri="{FF2B5EF4-FFF2-40B4-BE49-F238E27FC236}">
                  <a16:creationId xmlns:a16="http://schemas.microsoft.com/office/drawing/2014/main" id="{94EA56DC-92D4-8A61-F0D5-E4394AC6C4D1}"/>
                </a:ext>
              </a:extLst>
            </p:cNvPr>
            <p:cNvCxnSpPr>
              <a:cxnSpLocks/>
              <a:stCxn id="196" idx="2"/>
            </p:cNvCxnSpPr>
            <p:nvPr/>
          </p:nvCxnSpPr>
          <p:spPr>
            <a:xfrm>
              <a:off x="10667333" y="2017242"/>
              <a:ext cx="0" cy="114818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Elipse 95">
              <a:extLst>
                <a:ext uri="{FF2B5EF4-FFF2-40B4-BE49-F238E27FC236}">
                  <a16:creationId xmlns:a16="http://schemas.microsoft.com/office/drawing/2014/main" id="{08F3F629-DDDC-E0FF-5A99-C2E3C41B7FF2}"/>
                </a:ext>
              </a:extLst>
            </p:cNvPr>
            <p:cNvSpPr/>
            <p:nvPr/>
          </p:nvSpPr>
          <p:spPr>
            <a:xfrm>
              <a:off x="9659605" y="715391"/>
              <a:ext cx="108107" cy="1081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02" name="Conector recto de flecha 96">
              <a:extLst>
                <a:ext uri="{FF2B5EF4-FFF2-40B4-BE49-F238E27FC236}">
                  <a16:creationId xmlns:a16="http://schemas.microsoft.com/office/drawing/2014/main" id="{66D31453-C79D-C8A5-0CCD-DD477C7E7B11}"/>
                </a:ext>
              </a:extLst>
            </p:cNvPr>
            <p:cNvCxnSpPr>
              <a:cxnSpLocks/>
              <a:stCxn id="206" idx="2"/>
              <a:endCxn id="201" idx="0"/>
            </p:cNvCxnSpPr>
            <p:nvPr/>
          </p:nvCxnSpPr>
          <p:spPr>
            <a:xfrm>
              <a:off x="9713658" y="525692"/>
              <a:ext cx="1" cy="189699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uadroTexto 97">
              <a:extLst>
                <a:ext uri="{FF2B5EF4-FFF2-40B4-BE49-F238E27FC236}">
                  <a16:creationId xmlns:a16="http://schemas.microsoft.com/office/drawing/2014/main" id="{A0F1E1DD-3ACE-805A-3C7E-E34ECEBA6917}"/>
                </a:ext>
              </a:extLst>
            </p:cNvPr>
            <p:cNvSpPr txBox="1"/>
            <p:nvPr/>
          </p:nvSpPr>
          <p:spPr>
            <a:xfrm>
              <a:off x="9904852" y="654028"/>
              <a:ext cx="676318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snowfall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204" name="Conector recto 98">
              <a:extLst>
                <a:ext uri="{FF2B5EF4-FFF2-40B4-BE49-F238E27FC236}">
                  <a16:creationId xmlns:a16="http://schemas.microsoft.com/office/drawing/2014/main" id="{84D49AEB-92E3-034B-DF95-1F72299D55EB}"/>
                </a:ext>
              </a:extLst>
            </p:cNvPr>
            <p:cNvCxnSpPr>
              <a:cxnSpLocks/>
              <a:stCxn id="201" idx="6"/>
              <a:endCxn id="203" idx="1"/>
            </p:cNvCxnSpPr>
            <p:nvPr/>
          </p:nvCxnSpPr>
          <p:spPr>
            <a:xfrm flipV="1">
              <a:off x="9767712" y="769444"/>
              <a:ext cx="137140" cy="1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ector recto 99">
              <a:extLst>
                <a:ext uri="{FF2B5EF4-FFF2-40B4-BE49-F238E27FC236}">
                  <a16:creationId xmlns:a16="http://schemas.microsoft.com/office/drawing/2014/main" id="{127C59F2-6D60-CB33-37DD-44F865AE8491}"/>
                </a:ext>
              </a:extLst>
            </p:cNvPr>
            <p:cNvCxnSpPr>
              <a:cxnSpLocks/>
              <a:endCxn id="201" idx="2"/>
            </p:cNvCxnSpPr>
            <p:nvPr/>
          </p:nvCxnSpPr>
          <p:spPr>
            <a:xfrm>
              <a:off x="9445024" y="769443"/>
              <a:ext cx="214581" cy="2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type="stealth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CuadroTexto 100">
              <a:extLst>
                <a:ext uri="{FF2B5EF4-FFF2-40B4-BE49-F238E27FC236}">
                  <a16:creationId xmlns:a16="http://schemas.microsoft.com/office/drawing/2014/main" id="{863F635A-C9FF-5E38-24FD-A2B49AA8363A}"/>
                </a:ext>
              </a:extLst>
            </p:cNvPr>
            <p:cNvSpPr txBox="1"/>
            <p:nvPr/>
          </p:nvSpPr>
          <p:spPr>
            <a:xfrm>
              <a:off x="9487063" y="294860"/>
              <a:ext cx="453189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>
                  <a:solidFill>
                    <a:schemeClr val="accent3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P  T</a:t>
              </a:r>
              <a:endParaRPr lang="es-ES" sz="1500" baseline="-25000" dirty="0">
                <a:solidFill>
                  <a:schemeClr val="accent3">
                    <a:lumMod val="7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207" name="Conector angular 176">
              <a:extLst>
                <a:ext uri="{FF2B5EF4-FFF2-40B4-BE49-F238E27FC236}">
                  <a16:creationId xmlns:a16="http://schemas.microsoft.com/office/drawing/2014/main" id="{60D972F8-08FF-7A59-B91B-8BEF51B5F6FF}"/>
                </a:ext>
              </a:extLst>
            </p:cNvPr>
            <p:cNvCxnSpPr>
              <a:cxnSpLocks/>
              <a:stCxn id="203" idx="3"/>
              <a:endCxn id="208" idx="0"/>
            </p:cNvCxnSpPr>
            <p:nvPr/>
          </p:nvCxnSpPr>
          <p:spPr>
            <a:xfrm>
              <a:off x="10581170" y="769444"/>
              <a:ext cx="81954" cy="395190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Rectángulo 35">
            <a:extLst>
              <a:ext uri="{FF2B5EF4-FFF2-40B4-BE49-F238E27FC236}">
                <a16:creationId xmlns:a16="http://schemas.microsoft.com/office/drawing/2014/main" id="{D27C917D-5E0D-649A-30F5-39FFCC5761D0}"/>
              </a:ext>
            </a:extLst>
          </p:cNvPr>
          <p:cNvSpPr/>
          <p:nvPr/>
        </p:nvSpPr>
        <p:spPr>
          <a:xfrm>
            <a:off x="570271" y="1396957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Methods</a:t>
            </a:r>
          </a:p>
        </p:txBody>
      </p:sp>
      <p:sp>
        <p:nvSpPr>
          <p:cNvPr id="212" name="Rectángulo 34">
            <a:extLst>
              <a:ext uri="{FF2B5EF4-FFF2-40B4-BE49-F238E27FC236}">
                <a16:creationId xmlns:a16="http://schemas.microsoft.com/office/drawing/2014/main" id="{5D0A8294-F995-8DF2-B45A-146018DDAE93}"/>
              </a:ext>
            </a:extLst>
          </p:cNvPr>
          <p:cNvSpPr/>
          <p:nvPr/>
        </p:nvSpPr>
        <p:spPr>
          <a:xfrm>
            <a:off x="570271" y="1805140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2.2 Snow cover</a:t>
            </a:r>
          </a:p>
        </p:txBody>
      </p:sp>
    </p:spTree>
    <p:extLst>
      <p:ext uri="{BB962C8B-B14F-4D97-AF65-F5344CB8AC3E}">
        <p14:creationId xmlns:p14="http://schemas.microsoft.com/office/powerpoint/2010/main" val="157684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1" grpId="0"/>
      <p:bldP spid="192" grpId="0"/>
      <p:bldP spid="2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8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4" name="Grupo 5">
            <a:extLst>
              <a:ext uri="{FF2B5EF4-FFF2-40B4-BE49-F238E27FC236}">
                <a16:creationId xmlns:a16="http://schemas.microsoft.com/office/drawing/2014/main" id="{A1865780-A54C-FD0B-124A-450029FC8333}"/>
              </a:ext>
            </a:extLst>
          </p:cNvPr>
          <p:cNvGrpSpPr>
            <a:grpSpLocks noChangeAspect="1"/>
          </p:cNvGrpSpPr>
          <p:nvPr/>
        </p:nvGrpSpPr>
        <p:grpSpPr>
          <a:xfrm>
            <a:off x="7862585" y="1067620"/>
            <a:ext cx="2775667" cy="3528000"/>
            <a:chOff x="7710977" y="596912"/>
            <a:chExt cx="2897993" cy="3683482"/>
          </a:xfrm>
        </p:grpSpPr>
        <p:grpSp>
          <p:nvGrpSpPr>
            <p:cNvPr id="5" name="Grupo 8">
              <a:extLst>
                <a:ext uri="{FF2B5EF4-FFF2-40B4-BE49-F238E27FC236}">
                  <a16:creationId xmlns:a16="http://schemas.microsoft.com/office/drawing/2014/main" id="{C4925C74-A5D4-A7FB-937A-7E7E843C091B}"/>
                </a:ext>
              </a:extLst>
            </p:cNvPr>
            <p:cNvGrpSpPr/>
            <p:nvPr/>
          </p:nvGrpSpPr>
          <p:grpSpPr>
            <a:xfrm>
              <a:off x="8248659" y="3469677"/>
              <a:ext cx="1513336" cy="810717"/>
              <a:chOff x="719688" y="2617522"/>
              <a:chExt cx="1008000" cy="540001"/>
            </a:xfrm>
          </p:grpSpPr>
          <p:sp>
            <p:nvSpPr>
              <p:cNvPr id="42" name="Rectángulo 9">
                <a:extLst>
                  <a:ext uri="{FF2B5EF4-FFF2-40B4-BE49-F238E27FC236}">
                    <a16:creationId xmlns:a16="http://schemas.microsoft.com/office/drawing/2014/main" id="{ABD1EA22-DC22-B2E9-422B-486651117F0E}"/>
                  </a:ext>
                </a:extLst>
              </p:cNvPr>
              <p:cNvSpPr/>
              <p:nvPr/>
            </p:nvSpPr>
            <p:spPr>
              <a:xfrm>
                <a:off x="719688" y="2772535"/>
                <a:ext cx="1008000" cy="38498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T1: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static</a:t>
                </a:r>
                <a:r>
                  <a:rPr lang="es-E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storage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43" name="Rectángulo 10">
                <a:extLst>
                  <a:ext uri="{FF2B5EF4-FFF2-40B4-BE49-F238E27FC236}">
                    <a16:creationId xmlns:a16="http://schemas.microsoft.com/office/drawing/2014/main" id="{2F12C7F7-8D15-B5C4-FEC2-99F187FE060F}"/>
                  </a:ext>
                </a:extLst>
              </p:cNvPr>
              <p:cNvSpPr/>
              <p:nvPr/>
            </p:nvSpPr>
            <p:spPr>
              <a:xfrm>
                <a:off x="719688" y="2617523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/>
              </a:p>
            </p:txBody>
          </p:sp>
          <p:cxnSp>
            <p:nvCxnSpPr>
              <p:cNvPr id="44" name="Conector recto 15">
                <a:extLst>
                  <a:ext uri="{FF2B5EF4-FFF2-40B4-BE49-F238E27FC236}">
                    <a16:creationId xmlns:a16="http://schemas.microsoft.com/office/drawing/2014/main" id="{55FA89FF-1B8D-AC1E-9190-030CC0E2A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90" y="2617522"/>
                <a:ext cx="75463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Elipse 16">
              <a:extLst>
                <a:ext uri="{FF2B5EF4-FFF2-40B4-BE49-F238E27FC236}">
                  <a16:creationId xmlns:a16="http://schemas.microsoft.com/office/drawing/2014/main" id="{3C6980B8-F445-C76A-9660-DB842681B2AF}"/>
                </a:ext>
              </a:extLst>
            </p:cNvPr>
            <p:cNvSpPr/>
            <p:nvPr/>
          </p:nvSpPr>
          <p:spPr>
            <a:xfrm>
              <a:off x="10003967" y="1071982"/>
              <a:ext cx="108107" cy="1081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8" name="Conector recto de flecha 17">
              <a:extLst>
                <a:ext uri="{FF2B5EF4-FFF2-40B4-BE49-F238E27FC236}">
                  <a16:creationId xmlns:a16="http://schemas.microsoft.com/office/drawing/2014/main" id="{9D25AC30-FC85-2805-6CED-7D6847159A82}"/>
                </a:ext>
              </a:extLst>
            </p:cNvPr>
            <p:cNvCxnSpPr>
              <a:cxnSpLocks/>
              <a:stCxn id="20" idx="2"/>
              <a:endCxn id="6" idx="0"/>
            </p:cNvCxnSpPr>
            <p:nvPr/>
          </p:nvCxnSpPr>
          <p:spPr>
            <a:xfrm>
              <a:off x="10058020" y="864082"/>
              <a:ext cx="1" cy="20790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ipse 19">
              <a:extLst>
                <a:ext uri="{FF2B5EF4-FFF2-40B4-BE49-F238E27FC236}">
                  <a16:creationId xmlns:a16="http://schemas.microsoft.com/office/drawing/2014/main" id="{0BB664D6-B4BF-7E60-D4F6-DAD6A77E0767}"/>
                </a:ext>
              </a:extLst>
            </p:cNvPr>
            <p:cNvSpPr/>
            <p:nvPr/>
          </p:nvSpPr>
          <p:spPr>
            <a:xfrm>
              <a:off x="10087462" y="2806585"/>
              <a:ext cx="108107" cy="108107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Conector angular 190">
              <a:extLst>
                <a:ext uri="{FF2B5EF4-FFF2-40B4-BE49-F238E27FC236}">
                  <a16:creationId xmlns:a16="http://schemas.microsoft.com/office/drawing/2014/main" id="{F6D68FEB-4FD5-F0CF-DD8D-9AE39F77B8BE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rot="10800000" flipV="1">
              <a:off x="9506590" y="2860637"/>
              <a:ext cx="202918" cy="841762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22">
              <a:extLst>
                <a:ext uri="{FF2B5EF4-FFF2-40B4-BE49-F238E27FC236}">
                  <a16:creationId xmlns:a16="http://schemas.microsoft.com/office/drawing/2014/main" id="{76E9C6E2-7A05-7AF5-0E2C-D065FA142E0A}"/>
                </a:ext>
              </a:extLst>
            </p:cNvPr>
            <p:cNvSpPr txBox="1"/>
            <p:nvPr/>
          </p:nvSpPr>
          <p:spPr>
            <a:xfrm>
              <a:off x="9225808" y="1010618"/>
              <a:ext cx="563578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rainfall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sp>
          <p:nvSpPr>
            <p:cNvPr id="12" name="CuadroTexto 23">
              <a:extLst>
                <a:ext uri="{FF2B5EF4-FFF2-40B4-BE49-F238E27FC236}">
                  <a16:creationId xmlns:a16="http://schemas.microsoft.com/office/drawing/2014/main" id="{7825F766-D44A-C887-28E9-4885A26B63BA}"/>
                </a:ext>
              </a:extLst>
            </p:cNvPr>
            <p:cNvSpPr txBox="1"/>
            <p:nvPr/>
          </p:nvSpPr>
          <p:spPr>
            <a:xfrm>
              <a:off x="9674060" y="2363609"/>
              <a:ext cx="934910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 err="1">
                  <a:latin typeface="Abadi Extra Light" panose="020B0604020202020204" pitchFamily="34" charset="0"/>
                </a:rPr>
                <a:t>throughfall</a:t>
              </a:r>
              <a:endParaRPr lang="es-ES" sz="1500" dirty="0">
                <a:latin typeface="Abadi Extra Light" panose="020B0604020202020204" pitchFamily="34" charset="0"/>
              </a:endParaRPr>
            </a:p>
          </p:txBody>
        </p:sp>
        <p:cxnSp>
          <p:nvCxnSpPr>
            <p:cNvPr id="13" name="Conector recto 25">
              <a:extLst>
                <a:ext uri="{FF2B5EF4-FFF2-40B4-BE49-F238E27FC236}">
                  <a16:creationId xmlns:a16="http://schemas.microsoft.com/office/drawing/2014/main" id="{82EADD86-12D1-E9FA-1C41-5575DD3EA2C2}"/>
                </a:ext>
              </a:extLst>
            </p:cNvPr>
            <p:cNvCxnSpPr>
              <a:cxnSpLocks/>
              <a:stCxn id="11" idx="3"/>
              <a:endCxn id="6" idx="2"/>
            </p:cNvCxnSpPr>
            <p:nvPr/>
          </p:nvCxnSpPr>
          <p:spPr>
            <a:xfrm>
              <a:off x="9789386" y="1126034"/>
              <a:ext cx="214581" cy="2"/>
            </a:xfrm>
            <a:prstGeom prst="line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26">
              <a:extLst>
                <a:ext uri="{FF2B5EF4-FFF2-40B4-BE49-F238E27FC236}">
                  <a16:creationId xmlns:a16="http://schemas.microsoft.com/office/drawing/2014/main" id="{4D179FA4-017E-D4B2-F4B3-2B9D7F395C8B}"/>
                </a:ext>
              </a:extLst>
            </p:cNvPr>
            <p:cNvCxnSpPr>
              <a:cxnSpLocks/>
            </p:cNvCxnSpPr>
            <p:nvPr/>
          </p:nvCxnSpPr>
          <p:spPr>
            <a:xfrm>
              <a:off x="8133800" y="3469678"/>
              <a:ext cx="0" cy="80515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BD68DC7E-676E-BF8B-6C56-A21E07245DAE}"/>
                </a:ext>
              </a:extLst>
            </p:cNvPr>
            <p:cNvSpPr txBox="1"/>
            <p:nvPr/>
          </p:nvSpPr>
          <p:spPr>
            <a:xfrm rot="16200000">
              <a:off x="7649295" y="3762905"/>
              <a:ext cx="67574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H</a:t>
              </a:r>
              <a:r>
                <a:rPr lang="es-ES" sz="1500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u</a:t>
              </a:r>
              <a:r>
                <a:rPr lang="es-ES" sz="15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sz="1500" dirty="0">
                  <a:latin typeface="Abadi Extra Light" panose="020B0204020104020204" pitchFamily="34" charset="0"/>
                </a:rPr>
                <a:t>∙</a:t>
              </a:r>
              <a:r>
                <a:rPr lang="es-ES" sz="1500" dirty="0">
                  <a:solidFill>
                    <a:schemeClr val="accent2"/>
                  </a:solidFill>
                  <a:latin typeface="Abadi Extra Light" panose="020B0204020104020204" pitchFamily="34" charset="0"/>
                </a:rPr>
                <a:t> </a:t>
              </a: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FC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16" name="Grupo 28">
              <a:extLst>
                <a:ext uri="{FF2B5EF4-FFF2-40B4-BE49-F238E27FC236}">
                  <a16:creationId xmlns:a16="http://schemas.microsoft.com/office/drawing/2014/main" id="{B304D601-7DD0-03CF-5175-EBFD34773A93}"/>
                </a:ext>
              </a:extLst>
            </p:cNvPr>
            <p:cNvGrpSpPr/>
            <p:nvPr/>
          </p:nvGrpSpPr>
          <p:grpSpPr>
            <a:xfrm>
              <a:off x="7710977" y="2519551"/>
              <a:ext cx="1687503" cy="1176579"/>
              <a:chOff x="390334" y="1988840"/>
              <a:chExt cx="1124009" cy="783694"/>
            </a:xfrm>
          </p:grpSpPr>
          <p:sp>
            <p:nvSpPr>
              <p:cNvPr id="39" name="CuadroTexto 29">
                <a:extLst>
                  <a:ext uri="{FF2B5EF4-FFF2-40B4-BE49-F238E27FC236}">
                    <a16:creationId xmlns:a16="http://schemas.microsoft.com/office/drawing/2014/main" id="{DE5188FF-3E5D-3D85-C349-BB295DBD0865}"/>
                  </a:ext>
                </a:extLst>
              </p:cNvPr>
              <p:cNvSpPr txBox="1"/>
              <p:nvPr/>
            </p:nvSpPr>
            <p:spPr>
              <a:xfrm>
                <a:off x="390334" y="2180248"/>
                <a:ext cx="1124009" cy="30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r>
                  <a:rPr lang="es-ES" sz="1500" dirty="0" err="1">
                    <a:latin typeface="Abadi" panose="020B0604020104020204" pitchFamily="34" charset="0"/>
                  </a:rPr>
                  <a:t>evapotranspiration</a:t>
                </a:r>
                <a:endParaRPr lang="es-ES" sz="1500" dirty="0">
                  <a:latin typeface="Abadi" panose="020B0604020104020204" pitchFamily="34" charset="0"/>
                </a:endParaRPr>
              </a:p>
              <a:p>
                <a:r>
                  <a:rPr lang="es-ES" sz="1500" dirty="0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PET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θ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*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λ</a:t>
                </a:r>
                <a:r>
                  <a:rPr lang="es-ES" sz="1500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sz="1500" baseline="-250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40" name="Conector recto de flecha 30">
                <a:extLst>
                  <a:ext uri="{FF2B5EF4-FFF2-40B4-BE49-F238E27FC236}">
                    <a16:creationId xmlns:a16="http://schemas.microsoft.com/office/drawing/2014/main" id="{FA6E43C6-CBFA-A320-F992-D626DBEB8D7A}"/>
                  </a:ext>
                </a:extLst>
              </p:cNvPr>
              <p:cNvCxnSpPr>
                <a:cxnSpLocks/>
                <a:endCxn id="39" idx="2"/>
              </p:cNvCxnSpPr>
              <p:nvPr/>
            </p:nvCxnSpPr>
            <p:spPr>
              <a:xfrm flipV="1">
                <a:off x="952338" y="2487753"/>
                <a:ext cx="1" cy="284781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de flecha 31">
                <a:extLst>
                  <a:ext uri="{FF2B5EF4-FFF2-40B4-BE49-F238E27FC236}">
                    <a16:creationId xmlns:a16="http://schemas.microsoft.com/office/drawing/2014/main" id="{85BE3568-BB3A-9559-363C-1F3E8535C501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V="1">
                <a:off x="952339" y="1988840"/>
                <a:ext cx="0" cy="191408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Conector recto de flecha 32">
              <a:extLst>
                <a:ext uri="{FF2B5EF4-FFF2-40B4-BE49-F238E27FC236}">
                  <a16:creationId xmlns:a16="http://schemas.microsoft.com/office/drawing/2014/main" id="{0F0CEAED-25BF-5C0C-DEC2-7A053E99BBDB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10195569" y="2860637"/>
              <a:ext cx="317565" cy="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33">
              <a:extLst>
                <a:ext uri="{FF2B5EF4-FFF2-40B4-BE49-F238E27FC236}">
                  <a16:creationId xmlns:a16="http://schemas.microsoft.com/office/drawing/2014/main" id="{38561D0D-8768-092B-7248-06E92323DBA5}"/>
                </a:ext>
              </a:extLst>
            </p:cNvPr>
            <p:cNvSpPr txBox="1"/>
            <p:nvPr/>
          </p:nvSpPr>
          <p:spPr>
            <a:xfrm>
              <a:off x="9709508" y="2786866"/>
              <a:ext cx="21118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p</a:t>
              </a:r>
              <a:r>
                <a:rPr lang="es-ES" sz="1500" baseline="-25000" dirty="0">
                  <a:solidFill>
                    <a:srgbClr val="C2A36A"/>
                  </a:solidFill>
                  <a:latin typeface="Abadi Extra Light" panose="020B0204020104020204" pitchFamily="34" charset="0"/>
                </a:rPr>
                <a:t>1</a:t>
              </a:r>
              <a:endParaRPr lang="es-ES" sz="1500" dirty="0">
                <a:solidFill>
                  <a:srgbClr val="C2A36A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19" name="Conector recto de flecha 34">
              <a:extLst>
                <a:ext uri="{FF2B5EF4-FFF2-40B4-BE49-F238E27FC236}">
                  <a16:creationId xmlns:a16="http://schemas.microsoft.com/office/drawing/2014/main" id="{EE248922-04E8-AC19-B40A-310FF27A815A}"/>
                </a:ext>
              </a:extLst>
            </p:cNvPr>
            <p:cNvCxnSpPr>
              <a:cxnSpLocks/>
              <a:stCxn id="9" idx="2"/>
              <a:endCxn id="18" idx="3"/>
            </p:cNvCxnSpPr>
            <p:nvPr/>
          </p:nvCxnSpPr>
          <p:spPr>
            <a:xfrm flipH="1" flipV="1">
              <a:off x="9920696" y="2860637"/>
              <a:ext cx="166766" cy="2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adroTexto 35">
              <a:extLst>
                <a:ext uri="{FF2B5EF4-FFF2-40B4-BE49-F238E27FC236}">
                  <a16:creationId xmlns:a16="http://schemas.microsoft.com/office/drawing/2014/main" id="{6EC233BC-B8C4-1EA2-57FB-7669AD27F409}"/>
                </a:ext>
              </a:extLst>
            </p:cNvPr>
            <p:cNvSpPr txBox="1"/>
            <p:nvPr/>
          </p:nvSpPr>
          <p:spPr>
            <a:xfrm>
              <a:off x="9831425" y="633250"/>
              <a:ext cx="453189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r>
                <a:rPr lang="es-ES" sz="1500" dirty="0">
                  <a:solidFill>
                    <a:schemeClr val="accent3">
                      <a:lumMod val="75000"/>
                    </a:schemeClr>
                  </a:solidFill>
                  <a:latin typeface="Abadi Extra Light" panose="020B0204020104020204" pitchFamily="34" charset="0"/>
                </a:rPr>
                <a:t>P  T</a:t>
              </a:r>
              <a:endParaRPr lang="es-ES" sz="1500" baseline="-25000" dirty="0">
                <a:solidFill>
                  <a:schemeClr val="accent3">
                    <a:lumMod val="7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21" name="Grupo 36">
              <a:extLst>
                <a:ext uri="{FF2B5EF4-FFF2-40B4-BE49-F238E27FC236}">
                  <a16:creationId xmlns:a16="http://schemas.microsoft.com/office/drawing/2014/main" id="{8558D6D0-2DE1-E259-78D5-B0C4D793A8FD}"/>
                </a:ext>
              </a:extLst>
            </p:cNvPr>
            <p:cNvGrpSpPr/>
            <p:nvPr/>
          </p:nvGrpSpPr>
          <p:grpSpPr>
            <a:xfrm>
              <a:off x="8240057" y="1486524"/>
              <a:ext cx="1513336" cy="810716"/>
              <a:chOff x="713959" y="1184579"/>
              <a:chExt cx="1008000" cy="540000"/>
            </a:xfrm>
          </p:grpSpPr>
          <p:sp>
            <p:nvSpPr>
              <p:cNvPr id="35" name="Rectángulo 37">
                <a:extLst>
                  <a:ext uri="{FF2B5EF4-FFF2-40B4-BE49-F238E27FC236}">
                    <a16:creationId xmlns:a16="http://schemas.microsoft.com/office/drawing/2014/main" id="{C9F6CEF6-CBB0-837E-D8D1-C30AD8A2E9F7}"/>
                  </a:ext>
                </a:extLst>
              </p:cNvPr>
              <p:cNvSpPr/>
              <p:nvPr/>
            </p:nvSpPr>
            <p:spPr>
              <a:xfrm>
                <a:off x="713959" y="1335652"/>
                <a:ext cx="1008000" cy="38892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r"/>
                <a:r>
                  <a:rPr lang="es-E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T6:</a:t>
                </a:r>
              </a:p>
              <a:p>
                <a:pPr algn="r"/>
                <a:r>
                  <a:rPr lang="es-ES" sz="15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 Extra Light" panose="020B0204020104020204" pitchFamily="34" charset="0"/>
                  </a:rPr>
                  <a:t>interception</a:t>
                </a:r>
                <a:endParaRPr lang="es-E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36" name="Rectángulo 38">
                <a:extLst>
                  <a:ext uri="{FF2B5EF4-FFF2-40B4-BE49-F238E27FC236}">
                    <a16:creationId xmlns:a16="http://schemas.microsoft.com/office/drawing/2014/main" id="{F43A912D-2C00-BF72-CDD0-A39FE0F165E2}"/>
                  </a:ext>
                </a:extLst>
              </p:cNvPr>
              <p:cNvSpPr/>
              <p:nvPr/>
            </p:nvSpPr>
            <p:spPr>
              <a:xfrm>
                <a:off x="713959" y="1184579"/>
                <a:ext cx="1008000" cy="539999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sz="1500"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37" name="Conector recto 39">
                <a:extLst>
                  <a:ext uri="{FF2B5EF4-FFF2-40B4-BE49-F238E27FC236}">
                    <a16:creationId xmlns:a16="http://schemas.microsoft.com/office/drawing/2014/main" id="{27926278-16AB-AB90-5BE0-2BB7272F9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59" y="1185385"/>
                <a:ext cx="7560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ángulo 40">
                <a:extLst>
                  <a:ext uri="{FF2B5EF4-FFF2-40B4-BE49-F238E27FC236}">
                    <a16:creationId xmlns:a16="http://schemas.microsoft.com/office/drawing/2014/main" id="{368DC6CF-B945-46C1-F887-2BDC174645DF}"/>
                  </a:ext>
                </a:extLst>
              </p:cNvPr>
              <p:cNvSpPr/>
              <p:nvPr/>
            </p:nvSpPr>
            <p:spPr>
              <a:xfrm>
                <a:off x="1498890" y="1333846"/>
                <a:ext cx="162310" cy="131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endParaRPr lang="es-ES" sz="1500" baseline="-250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" name="Conector recto de flecha 42">
              <a:extLst>
                <a:ext uri="{FF2B5EF4-FFF2-40B4-BE49-F238E27FC236}">
                  <a16:creationId xmlns:a16="http://schemas.microsoft.com/office/drawing/2014/main" id="{2057A581-3091-1ED8-A044-66CBA37D6E64}"/>
                </a:ext>
              </a:extLst>
            </p:cNvPr>
            <p:cNvCxnSpPr>
              <a:cxnSpLocks/>
            </p:cNvCxnSpPr>
            <p:nvPr/>
          </p:nvCxnSpPr>
          <p:spPr>
            <a:xfrm>
              <a:off x="9506589" y="3658866"/>
              <a:ext cx="2" cy="4353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43">
              <a:extLst>
                <a:ext uri="{FF2B5EF4-FFF2-40B4-BE49-F238E27FC236}">
                  <a16:creationId xmlns:a16="http://schemas.microsoft.com/office/drawing/2014/main" id="{18CFDD62-F5DA-4FDF-6550-E20A726FE457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10141516" y="2759891"/>
              <a:ext cx="0" cy="4669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44">
              <a:extLst>
                <a:ext uri="{FF2B5EF4-FFF2-40B4-BE49-F238E27FC236}">
                  <a16:creationId xmlns:a16="http://schemas.microsoft.com/office/drawing/2014/main" id="{6F3D5E8D-FA51-BFCC-712E-66EB3B63EBB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8996725" y="1612907"/>
              <a:ext cx="0" cy="100427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45">
              <a:extLst>
                <a:ext uri="{FF2B5EF4-FFF2-40B4-BE49-F238E27FC236}">
                  <a16:creationId xmlns:a16="http://schemas.microsoft.com/office/drawing/2014/main" id="{CC096C17-A239-7DDB-4E1F-27DDE44E1D00}"/>
                </a:ext>
              </a:extLst>
            </p:cNvPr>
            <p:cNvCxnSpPr>
              <a:cxnSpLocks/>
              <a:stCxn id="12" idx="2"/>
              <a:endCxn id="9" idx="0"/>
            </p:cNvCxnSpPr>
            <p:nvPr/>
          </p:nvCxnSpPr>
          <p:spPr>
            <a:xfrm>
              <a:off x="10141515" y="2594441"/>
              <a:ext cx="1" cy="212144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46">
              <a:extLst>
                <a:ext uri="{FF2B5EF4-FFF2-40B4-BE49-F238E27FC236}">
                  <a16:creationId xmlns:a16="http://schemas.microsoft.com/office/drawing/2014/main" id="{E1E37981-B614-DFC6-67A1-A41326526E1C}"/>
                </a:ext>
              </a:extLst>
            </p:cNvPr>
            <p:cNvCxnSpPr>
              <a:cxnSpLocks/>
            </p:cNvCxnSpPr>
            <p:nvPr/>
          </p:nvCxnSpPr>
          <p:spPr>
            <a:xfrm>
              <a:off x="8128189" y="1488220"/>
              <a:ext cx="0" cy="810716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diamond" w="sm" len="sm"/>
              <a:tailEnd type="diamond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47">
              <a:extLst>
                <a:ext uri="{FF2B5EF4-FFF2-40B4-BE49-F238E27FC236}">
                  <a16:creationId xmlns:a16="http://schemas.microsoft.com/office/drawing/2014/main" id="{236C386C-97AD-ACB6-0FEA-602533D051BB}"/>
                </a:ext>
              </a:extLst>
            </p:cNvPr>
            <p:cNvSpPr txBox="1"/>
            <p:nvPr/>
          </p:nvSpPr>
          <p:spPr>
            <a:xfrm rot="16200000">
              <a:off x="7643685" y="1781446"/>
              <a:ext cx="675748" cy="1475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ES"/>
              </a:defPPr>
              <a:lvl1pPr algn="ctr">
                <a:defRPr sz="1050"/>
              </a:lvl1pPr>
            </a:lstStyle>
            <a:p>
              <a:pPr>
                <a:lnSpc>
                  <a:spcPts val="1000"/>
                </a:lnSpc>
              </a:pPr>
              <a:r>
                <a:rPr lang="es-ES" sz="15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I</a:t>
              </a:r>
              <a:r>
                <a:rPr lang="es-ES" sz="1500" baseline="-25000" dirty="0" err="1">
                  <a:solidFill>
                    <a:schemeClr val="accent1"/>
                  </a:solidFill>
                  <a:latin typeface="Abadi Extra Light" panose="020B0204020104020204" pitchFamily="34" charset="0"/>
                </a:rPr>
                <a:t>max</a:t>
              </a:r>
              <a:endParaRPr lang="es-ES" sz="1500" dirty="0">
                <a:solidFill>
                  <a:schemeClr val="accent2"/>
                </a:solidFill>
                <a:latin typeface="Abadi Extra Light" panose="020B0204020104020204" pitchFamily="34" charset="0"/>
              </a:endParaRPr>
            </a:p>
          </p:txBody>
        </p:sp>
        <p:cxnSp>
          <p:nvCxnSpPr>
            <p:cNvPr id="28" name="Conector angular 179" descr="asdf">
              <a:extLst>
                <a:ext uri="{FF2B5EF4-FFF2-40B4-BE49-F238E27FC236}">
                  <a16:creationId xmlns:a16="http://schemas.microsoft.com/office/drawing/2014/main" id="{F7C2EC09-91AD-AD95-8BA1-D613DB09FEC6}"/>
                </a:ext>
              </a:extLst>
            </p:cNvPr>
            <p:cNvCxnSpPr>
              <a:cxnSpLocks/>
              <a:stCxn id="11" idx="1"/>
              <a:endCxn id="35" idx="0"/>
            </p:cNvCxnSpPr>
            <p:nvPr/>
          </p:nvCxnSpPr>
          <p:spPr>
            <a:xfrm rot="10800000" flipV="1">
              <a:off x="8996726" y="1126034"/>
              <a:ext cx="229083" cy="587300"/>
            </a:xfrm>
            <a:prstGeom prst="bentConnector2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angular 182">
              <a:extLst>
                <a:ext uri="{FF2B5EF4-FFF2-40B4-BE49-F238E27FC236}">
                  <a16:creationId xmlns:a16="http://schemas.microsoft.com/office/drawing/2014/main" id="{B7DB3B57-2D76-6575-ADAA-A61DB9EC4DF9}"/>
                </a:ext>
              </a:extLst>
            </p:cNvPr>
            <p:cNvCxnSpPr>
              <a:cxnSpLocks/>
              <a:stCxn id="38" idx="0"/>
              <a:endCxn id="12" idx="0"/>
            </p:cNvCxnSpPr>
            <p:nvPr/>
          </p:nvCxnSpPr>
          <p:spPr>
            <a:xfrm rot="16200000" flipH="1">
              <a:off x="9514430" y="1736525"/>
              <a:ext cx="652987" cy="601181"/>
            </a:xfrm>
            <a:prstGeom prst="bentConnector3">
              <a:avLst>
                <a:gd name="adj1" fmla="val -51812"/>
              </a:avLst>
            </a:prstGeom>
            <a:ln w="3175" cap="rnd">
              <a:solidFill>
                <a:schemeClr val="tx1"/>
              </a:solidFill>
              <a:round/>
              <a:headEnd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50">
              <a:extLst>
                <a:ext uri="{FF2B5EF4-FFF2-40B4-BE49-F238E27FC236}">
                  <a16:creationId xmlns:a16="http://schemas.microsoft.com/office/drawing/2014/main" id="{9526B740-5BCA-E357-CD76-5EEB1BB60A06}"/>
                </a:ext>
              </a:extLst>
            </p:cNvPr>
            <p:cNvGrpSpPr/>
            <p:nvPr/>
          </p:nvGrpSpPr>
          <p:grpSpPr>
            <a:xfrm>
              <a:off x="8037460" y="596912"/>
              <a:ext cx="1021830" cy="1113712"/>
              <a:chOff x="3088734" y="206956"/>
              <a:chExt cx="680619" cy="741820"/>
            </a:xfrm>
          </p:grpSpPr>
          <p:sp>
            <p:nvSpPr>
              <p:cNvPr id="32" name="CuadroTexto 51">
                <a:extLst>
                  <a:ext uri="{FF2B5EF4-FFF2-40B4-BE49-F238E27FC236}">
                    <a16:creationId xmlns:a16="http://schemas.microsoft.com/office/drawing/2014/main" id="{C8D42347-8B79-62E4-3396-F7B011B316FB}"/>
                  </a:ext>
                </a:extLst>
              </p:cNvPr>
              <p:cNvSpPr txBox="1"/>
              <p:nvPr/>
            </p:nvSpPr>
            <p:spPr>
              <a:xfrm>
                <a:off x="3088734" y="380050"/>
                <a:ext cx="680619" cy="307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s-ES"/>
                </a:defPPr>
                <a:lvl1pPr algn="ctr">
                  <a:defRPr sz="1050"/>
                </a:lvl1pPr>
              </a:lstStyle>
              <a:p>
                <a:r>
                  <a:rPr lang="es-ES" sz="1500" dirty="0" err="1">
                    <a:latin typeface="Abadi" panose="020B0604020104020204" pitchFamily="34" charset="0"/>
                  </a:rPr>
                  <a:t>evaporation</a:t>
                </a:r>
                <a:endParaRPr lang="es-ES" sz="1500" dirty="0">
                  <a:latin typeface="Abadi" panose="020B0604020104020204" pitchFamily="34" charset="0"/>
                </a:endParaRPr>
              </a:p>
              <a:p>
                <a:r>
                  <a:rPr lang="es-ES" sz="1500" dirty="0">
                    <a:solidFill>
                      <a:schemeClr val="accent3">
                        <a:lumMod val="75000"/>
                      </a:schemeClr>
                    </a:solidFill>
                    <a:latin typeface="Abadi Extra Light" panose="020B0204020104020204" pitchFamily="34" charset="0"/>
                  </a:rPr>
                  <a:t>PET</a:t>
                </a:r>
                <a:r>
                  <a:rPr lang="es-ES" sz="1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l-GR" sz="1500" dirty="0">
                    <a:solidFill>
                      <a:schemeClr val="accent1"/>
                    </a:solidFill>
                  </a:rPr>
                  <a:t>λ</a:t>
                </a:r>
                <a:r>
                  <a:rPr lang="es-ES" sz="1500" baseline="-250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v</a:t>
                </a:r>
                <a:r>
                  <a:rPr lang="es-ES" sz="1500" dirty="0">
                    <a:solidFill>
                      <a:schemeClr val="accent1"/>
                    </a:solidFill>
                    <a:latin typeface="Abadi Extra Light" panose="020B0204020104020204" pitchFamily="34" charset="0"/>
                  </a:rPr>
                  <a:t> </a:t>
                </a:r>
                <a:r>
                  <a:rPr lang="es-ES" sz="15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FC</a:t>
                </a:r>
                <a:r>
                  <a:rPr lang="es-ES" sz="1500" baseline="-25000" dirty="0">
                    <a:solidFill>
                      <a:srgbClr val="C2A36A"/>
                    </a:solidFill>
                    <a:latin typeface="Abadi Extra Light" panose="020B0204020104020204" pitchFamily="34" charset="0"/>
                  </a:rPr>
                  <a:t>2</a:t>
                </a:r>
                <a:endParaRPr lang="es-ES" sz="1500" dirty="0">
                  <a:solidFill>
                    <a:srgbClr val="C2A36A"/>
                  </a:solidFill>
                  <a:latin typeface="Abadi Extra Light" panose="020B0204020104020204" pitchFamily="34" charset="0"/>
                </a:endParaRPr>
              </a:p>
            </p:txBody>
          </p:sp>
          <p:cxnSp>
            <p:nvCxnSpPr>
              <p:cNvPr id="33" name="Conector recto de flecha 52">
                <a:extLst>
                  <a:ext uri="{FF2B5EF4-FFF2-40B4-BE49-F238E27FC236}">
                    <a16:creationId xmlns:a16="http://schemas.microsoft.com/office/drawing/2014/main" id="{0FE246D6-2CDC-1C9A-56D3-1364B9B591EB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H="1" flipV="1">
                <a:off x="3429044" y="687555"/>
                <a:ext cx="5" cy="261221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de flecha 53">
                <a:extLst>
                  <a:ext uri="{FF2B5EF4-FFF2-40B4-BE49-F238E27FC236}">
                    <a16:creationId xmlns:a16="http://schemas.microsoft.com/office/drawing/2014/main" id="{B74E0150-2D45-2058-6BA0-F90B61CCB3BE}"/>
                  </a:ext>
                </a:extLst>
              </p:cNvPr>
              <p:cNvCxnSpPr>
                <a:cxnSpLocks/>
                <a:stCxn id="32" idx="0"/>
              </p:cNvCxnSpPr>
              <p:nvPr/>
            </p:nvCxnSpPr>
            <p:spPr>
              <a:xfrm flipV="1">
                <a:off x="3429043" y="206956"/>
                <a:ext cx="3" cy="173094"/>
              </a:xfrm>
              <a:prstGeom prst="straightConnector1">
                <a:avLst/>
              </a:prstGeom>
              <a:ln w="9525" cap="rnd">
                <a:solidFill>
                  <a:schemeClr val="tx1"/>
                </a:solidFill>
                <a:round/>
                <a:headEnd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Conector recto de flecha 54">
              <a:extLst>
                <a:ext uri="{FF2B5EF4-FFF2-40B4-BE49-F238E27FC236}">
                  <a16:creationId xmlns:a16="http://schemas.microsoft.com/office/drawing/2014/main" id="{3FB4DB64-2A6B-C4E6-3D58-AB56F4F11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112074" y="1126033"/>
              <a:ext cx="401060" cy="0"/>
            </a:xfrm>
            <a:prstGeom prst="straightConnector1">
              <a:avLst/>
            </a:prstGeom>
            <a:ln w="3175" cap="rnd">
              <a:solidFill>
                <a:schemeClr val="tx1"/>
              </a:solidFill>
              <a:round/>
              <a:headEnd w="sm" len="sm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ángulo 59">
            <a:extLst>
              <a:ext uri="{FF2B5EF4-FFF2-40B4-BE49-F238E27FC236}">
                <a16:creationId xmlns:a16="http://schemas.microsoft.com/office/drawing/2014/main" id="{551319C2-F792-9C4A-84BD-0C4255217D1C}"/>
              </a:ext>
            </a:extLst>
          </p:cNvPr>
          <p:cNvSpPr/>
          <p:nvPr/>
        </p:nvSpPr>
        <p:spPr>
          <a:xfrm>
            <a:off x="589342" y="1947715"/>
            <a:ext cx="6466653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2A36A"/>
                </a:solidFill>
                <a:latin typeface="+mj-lt"/>
              </a:rPr>
              <a:t>TETIS</a:t>
            </a:r>
          </a:p>
          <a:p>
            <a:endParaRPr lang="es-ES" sz="200" b="1" dirty="0">
              <a:solidFill>
                <a:srgbClr val="C2A36A"/>
              </a:solidFill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Inputs: </a:t>
            </a:r>
            <a:r>
              <a:rPr lang="es-ES" sz="1700" dirty="0" err="1">
                <a:latin typeface="+mj-lt"/>
              </a:rPr>
              <a:t>precipitation</a:t>
            </a:r>
            <a:r>
              <a:rPr lang="es-ES" sz="1700" dirty="0">
                <a:latin typeface="+mj-lt"/>
              </a:rPr>
              <a:t>, </a:t>
            </a:r>
            <a:r>
              <a:rPr lang="es-ES" sz="1700" dirty="0" err="1">
                <a:latin typeface="+mj-lt"/>
              </a:rPr>
              <a:t>temperature</a:t>
            </a:r>
            <a:r>
              <a:rPr lang="es-ES" sz="1700" dirty="0">
                <a:latin typeface="+mj-lt"/>
              </a:rPr>
              <a:t>, PET</a:t>
            </a: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 err="1">
                <a:latin typeface="+mj-lt"/>
              </a:rPr>
              <a:t>Vegetation</a:t>
            </a:r>
            <a:r>
              <a:rPr lang="es-ES" sz="1700" dirty="0">
                <a:latin typeface="+mj-lt"/>
              </a:rPr>
              <a:t> </a:t>
            </a:r>
            <a:r>
              <a:rPr lang="es-ES" sz="1700" dirty="0" err="1">
                <a:latin typeface="+mj-lt"/>
              </a:rPr>
              <a:t>properties</a:t>
            </a:r>
            <a:r>
              <a:rPr lang="es-ES" sz="1700" dirty="0">
                <a:latin typeface="+mj-lt"/>
              </a:rPr>
              <a:t>: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l-GR" sz="1500" dirty="0">
                <a:solidFill>
                  <a:srgbClr val="0083C1"/>
                </a:solidFill>
                <a:latin typeface="+mj-lt"/>
              </a:rPr>
              <a:t>λ</a:t>
            </a:r>
            <a:r>
              <a:rPr lang="es-ES" sz="1500" baseline="-25000" dirty="0">
                <a:solidFill>
                  <a:srgbClr val="0083C1"/>
                </a:solidFill>
                <a:latin typeface="+mj-lt"/>
              </a:rPr>
              <a:t>v</a:t>
            </a:r>
            <a:r>
              <a:rPr lang="es-ES" sz="1500" dirty="0">
                <a:latin typeface="+mj-lt"/>
              </a:rPr>
              <a:t>:			</a:t>
            </a:r>
            <a:r>
              <a:rPr lang="es-ES" sz="1500" dirty="0" err="1">
                <a:latin typeface="+mj-lt"/>
              </a:rPr>
              <a:t>monthly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crop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coefficients</a:t>
            </a:r>
            <a:endParaRPr lang="es-ES" sz="1500" dirty="0">
              <a:latin typeface="+mj-lt"/>
            </a:endParaRP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 err="1">
                <a:solidFill>
                  <a:srgbClr val="0083C1"/>
                </a:solidFill>
                <a:latin typeface="+mj-lt"/>
              </a:rPr>
              <a:t>I</a:t>
            </a:r>
            <a:r>
              <a:rPr lang="es-ES" sz="1500" baseline="-25000" dirty="0" err="1">
                <a:solidFill>
                  <a:srgbClr val="0083C1"/>
                </a:solidFill>
                <a:latin typeface="+mj-lt"/>
              </a:rPr>
              <a:t>max</a:t>
            </a:r>
            <a:r>
              <a:rPr lang="es-ES" sz="1500" dirty="0">
                <a:latin typeface="+mj-lt"/>
              </a:rPr>
              <a:t>:			</a:t>
            </a:r>
            <a:r>
              <a:rPr lang="es-ES" sz="1500" dirty="0" err="1">
                <a:latin typeface="+mj-lt"/>
              </a:rPr>
              <a:t>maximum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interception</a:t>
            </a: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Parameters:</a:t>
            </a: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C2A36A"/>
                </a:solidFill>
                <a:latin typeface="+mj-lt"/>
              </a:rPr>
              <a:t>FC</a:t>
            </a:r>
            <a:r>
              <a:rPr lang="es-ES" sz="1500" baseline="-25000" dirty="0">
                <a:solidFill>
                  <a:srgbClr val="C2A36A"/>
                </a:solidFill>
                <a:latin typeface="+mj-lt"/>
              </a:rPr>
              <a:t>1</a:t>
            </a:r>
            <a:r>
              <a:rPr lang="es-ES" sz="1500" dirty="0">
                <a:latin typeface="+mj-lt"/>
              </a:rPr>
              <a:t> :		</a:t>
            </a:r>
            <a:r>
              <a:rPr lang="es-ES" sz="1500" dirty="0" err="1">
                <a:latin typeface="+mj-lt"/>
              </a:rPr>
              <a:t>field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capacity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multiplier</a:t>
            </a:r>
            <a:endParaRPr lang="es-ES" sz="1500" dirty="0">
              <a:latin typeface="+mj-lt"/>
            </a:endParaRP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C2A36A"/>
                </a:solidFill>
                <a:latin typeface="+mj-lt"/>
              </a:rPr>
              <a:t>FC</a:t>
            </a:r>
            <a:r>
              <a:rPr lang="es-ES" sz="1500" baseline="-25000" dirty="0">
                <a:solidFill>
                  <a:srgbClr val="C2A36A"/>
                </a:solidFill>
                <a:latin typeface="+mj-lt"/>
              </a:rPr>
              <a:t>2</a:t>
            </a:r>
            <a:r>
              <a:rPr lang="es-ES" sz="1500" dirty="0">
                <a:latin typeface="+mj-lt"/>
              </a:rPr>
              <a:t> :		</a:t>
            </a:r>
            <a:r>
              <a:rPr lang="es-ES" sz="1500" dirty="0" err="1">
                <a:latin typeface="+mj-lt"/>
              </a:rPr>
              <a:t>potential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evapotranspiration</a:t>
            </a:r>
            <a:r>
              <a:rPr lang="es-ES" sz="1500" dirty="0">
                <a:latin typeface="+mj-lt"/>
              </a:rPr>
              <a:t> (PET) </a:t>
            </a:r>
            <a:r>
              <a:rPr lang="es-ES" sz="1500" dirty="0" err="1">
                <a:latin typeface="+mj-lt"/>
              </a:rPr>
              <a:t>multiplier</a:t>
            </a:r>
            <a:endParaRPr lang="es-ES" sz="1500" dirty="0">
              <a:latin typeface="+mj-lt"/>
            </a:endParaRPr>
          </a:p>
          <a:p>
            <a:pPr marL="531813" lvl="1" indent="-173038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s-ES" sz="1500" dirty="0">
                <a:solidFill>
                  <a:srgbClr val="C2A36A"/>
                </a:solidFill>
                <a:latin typeface="+mj-lt"/>
              </a:rPr>
              <a:t>p</a:t>
            </a:r>
            <a:r>
              <a:rPr lang="es-ES" sz="1500" baseline="-25000" dirty="0">
                <a:solidFill>
                  <a:srgbClr val="C2A36A"/>
                </a:solidFill>
                <a:latin typeface="+mj-lt"/>
              </a:rPr>
              <a:t>1</a:t>
            </a:r>
            <a:r>
              <a:rPr lang="es-ES" sz="1500" dirty="0">
                <a:latin typeface="+mj-lt"/>
              </a:rPr>
              <a:t>:			</a:t>
            </a:r>
            <a:r>
              <a:rPr lang="es-ES" sz="1500" dirty="0" err="1">
                <a:latin typeface="+mj-lt"/>
              </a:rPr>
              <a:t>exponential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infiltration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coefficient</a:t>
            </a: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Output: </a:t>
            </a:r>
            <a:r>
              <a:rPr lang="es-ES" sz="1700" dirty="0" err="1">
                <a:latin typeface="+mj-lt"/>
              </a:rPr>
              <a:t>daily</a:t>
            </a:r>
            <a:r>
              <a:rPr lang="es-ES" sz="1700" dirty="0">
                <a:latin typeface="+mj-lt"/>
              </a:rPr>
              <a:t> series </a:t>
            </a:r>
            <a:r>
              <a:rPr lang="es-ES" sz="1700" dirty="0" err="1">
                <a:latin typeface="+mj-lt"/>
              </a:rPr>
              <a:t>of</a:t>
            </a:r>
            <a:r>
              <a:rPr lang="es-ES" sz="1700" dirty="0">
                <a:latin typeface="+mj-lt"/>
              </a:rPr>
              <a:t> </a:t>
            </a:r>
            <a:r>
              <a:rPr lang="es-ES" sz="1700" dirty="0">
                <a:solidFill>
                  <a:srgbClr val="0083C1"/>
                </a:solidFill>
                <a:latin typeface="+mj-lt"/>
              </a:rPr>
              <a:t>actual </a:t>
            </a:r>
            <a:r>
              <a:rPr lang="es-ES" sz="1700" dirty="0" err="1">
                <a:solidFill>
                  <a:srgbClr val="0083C1"/>
                </a:solidFill>
                <a:latin typeface="+mj-lt"/>
              </a:rPr>
              <a:t>evapotranspiration</a:t>
            </a:r>
            <a:r>
              <a:rPr lang="es-ES" sz="1700" dirty="0">
                <a:solidFill>
                  <a:srgbClr val="0083C1"/>
                </a:solidFill>
                <a:latin typeface="+mj-lt"/>
              </a:rPr>
              <a:t> (AET)</a:t>
            </a:r>
          </a:p>
        </p:txBody>
      </p:sp>
      <p:sp>
        <p:nvSpPr>
          <p:cNvPr id="49" name="Rectángulo 63">
            <a:extLst>
              <a:ext uri="{FF2B5EF4-FFF2-40B4-BE49-F238E27FC236}">
                <a16:creationId xmlns:a16="http://schemas.microsoft.com/office/drawing/2014/main" id="{23A34079-F1E9-7FC7-07C0-720C7D52DEBD}"/>
              </a:ext>
            </a:extLst>
          </p:cNvPr>
          <p:cNvSpPr/>
          <p:nvPr/>
        </p:nvSpPr>
        <p:spPr>
          <a:xfrm>
            <a:off x="570271" y="4440015"/>
            <a:ext cx="67103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C2A36A"/>
                </a:solidFill>
                <a:latin typeface="+mj-lt"/>
              </a:rPr>
              <a:t>Calibration</a:t>
            </a:r>
            <a:endParaRPr lang="es-ES" b="1" dirty="0">
              <a:solidFill>
                <a:srgbClr val="C2A36A"/>
              </a:solidFill>
              <a:latin typeface="+mj-lt"/>
            </a:endParaRPr>
          </a:p>
          <a:p>
            <a:endParaRPr lang="es-ES" sz="2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 </a:t>
            </a:r>
            <a:r>
              <a:rPr lang="el-GR" sz="1700" dirty="0">
                <a:solidFill>
                  <a:srgbClr val="0083C1"/>
                </a:solidFill>
                <a:latin typeface="+mj-lt"/>
              </a:rPr>
              <a:t>λ</a:t>
            </a:r>
            <a:r>
              <a:rPr lang="es-ES" sz="1700" baseline="-25000" dirty="0">
                <a:solidFill>
                  <a:srgbClr val="0083C1"/>
                </a:solidFill>
                <a:latin typeface="+mj-lt"/>
              </a:rPr>
              <a:t>v </a:t>
            </a:r>
            <a:r>
              <a:rPr lang="es-ES" sz="1700" dirty="0">
                <a:latin typeface="+mj-lt"/>
              </a:rPr>
              <a:t>: </a:t>
            </a:r>
            <a:r>
              <a:rPr lang="es-ES" sz="1700" dirty="0" err="1">
                <a:latin typeface="+mj-lt"/>
              </a:rPr>
              <a:t>from</a:t>
            </a:r>
            <a:r>
              <a:rPr lang="es-ES" sz="1700" dirty="0">
                <a:latin typeface="+mj-lt"/>
              </a:rPr>
              <a:t> MODIS ET and </a:t>
            </a:r>
            <a:r>
              <a:rPr lang="es-ES" sz="1700" dirty="0" err="1">
                <a:latin typeface="+mj-lt"/>
              </a:rPr>
              <a:t>land</a:t>
            </a:r>
            <a:r>
              <a:rPr lang="es-ES" sz="1700" dirty="0">
                <a:latin typeface="+mj-lt"/>
              </a:rPr>
              <a:t> </a:t>
            </a:r>
            <a:r>
              <a:rPr lang="es-ES" sz="1700" dirty="0" err="1">
                <a:latin typeface="+mj-lt"/>
              </a:rPr>
              <a:t>cover</a:t>
            </a:r>
            <a:r>
              <a:rPr lang="es-ES" sz="1700" dirty="0">
                <a:latin typeface="+mj-lt"/>
              </a:rPr>
              <a:t> data</a:t>
            </a:r>
            <a:endParaRPr lang="es-ES" sz="400" dirty="0">
              <a:latin typeface="+mj-lt"/>
            </a:endParaRPr>
          </a:p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 </a:t>
            </a:r>
            <a:r>
              <a:rPr lang="es-ES" sz="1700" dirty="0" err="1">
                <a:solidFill>
                  <a:srgbClr val="0083C1"/>
                </a:solidFill>
                <a:latin typeface="+mj-lt"/>
              </a:rPr>
              <a:t>I</a:t>
            </a:r>
            <a:r>
              <a:rPr lang="es-ES" sz="1700" baseline="-25000" dirty="0" err="1">
                <a:solidFill>
                  <a:srgbClr val="0083C1"/>
                </a:solidFill>
                <a:latin typeface="+mj-lt"/>
              </a:rPr>
              <a:t>max</a:t>
            </a:r>
            <a:r>
              <a:rPr lang="es-ES" sz="1700" baseline="-25000" dirty="0">
                <a:solidFill>
                  <a:srgbClr val="0083C1"/>
                </a:solidFill>
                <a:latin typeface="+mj-lt"/>
              </a:rPr>
              <a:t> </a:t>
            </a:r>
            <a:r>
              <a:rPr lang="es-ES" sz="1700" dirty="0">
                <a:latin typeface="+mj-lt"/>
              </a:rPr>
              <a:t>: </a:t>
            </a:r>
            <a:r>
              <a:rPr lang="es-ES" sz="1700" dirty="0" err="1">
                <a:latin typeface="+mj-lt"/>
              </a:rPr>
              <a:t>from</a:t>
            </a:r>
            <a:r>
              <a:rPr lang="es-ES" sz="1700" dirty="0">
                <a:latin typeface="+mj-lt"/>
              </a:rPr>
              <a:t> MODIS LAI and </a:t>
            </a:r>
            <a:r>
              <a:rPr lang="es-ES" sz="1700" dirty="0" err="1">
                <a:latin typeface="+mj-lt"/>
              </a:rPr>
              <a:t>Land</a:t>
            </a:r>
            <a:r>
              <a:rPr lang="es-ES" sz="1700" dirty="0">
                <a:latin typeface="+mj-lt"/>
              </a:rPr>
              <a:t> </a:t>
            </a:r>
            <a:r>
              <a:rPr lang="es-ES" sz="1700" dirty="0" err="1">
                <a:latin typeface="+mj-lt"/>
              </a:rPr>
              <a:t>Cover</a:t>
            </a:r>
            <a:r>
              <a:rPr lang="es-ES" sz="1700" dirty="0">
                <a:latin typeface="+mj-lt"/>
              </a:rPr>
              <a:t> data</a:t>
            </a:r>
            <a:endParaRPr lang="es-ES" sz="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a 1">
                <a:extLst>
                  <a:ext uri="{FF2B5EF4-FFF2-40B4-BE49-F238E27FC236}">
                    <a16:creationId xmlns:a16="http://schemas.microsoft.com/office/drawing/2014/main" id="{89DDC26C-DF72-A05C-916E-07515AE2D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720812"/>
                  </p:ext>
                </p:extLst>
              </p:nvPr>
            </p:nvGraphicFramePr>
            <p:xfrm>
              <a:off x="7710977" y="5487514"/>
              <a:ext cx="2858449" cy="8839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964759">
                      <a:extLst>
                        <a:ext uri="{9D8B030D-6E8A-4147-A177-3AD203B41FA5}">
                          <a16:colId xmlns:a16="http://schemas.microsoft.com/office/drawing/2014/main" val="1632011019"/>
                        </a:ext>
                      </a:extLst>
                    </a:gridCol>
                    <a:gridCol w="481943">
                      <a:extLst>
                        <a:ext uri="{9D8B030D-6E8A-4147-A177-3AD203B41FA5}">
                          <a16:colId xmlns:a16="http://schemas.microsoft.com/office/drawing/2014/main" val="880913546"/>
                        </a:ext>
                      </a:extLst>
                    </a:gridCol>
                    <a:gridCol w="631205">
                      <a:extLst>
                        <a:ext uri="{9D8B030D-6E8A-4147-A177-3AD203B41FA5}">
                          <a16:colId xmlns:a16="http://schemas.microsoft.com/office/drawing/2014/main" val="192220430"/>
                        </a:ext>
                      </a:extLst>
                    </a:gridCol>
                    <a:gridCol w="780542">
                      <a:extLst>
                        <a:ext uri="{9D8B030D-6E8A-4147-A177-3AD203B41FA5}">
                          <a16:colId xmlns:a16="http://schemas.microsoft.com/office/drawing/2014/main" val="50730801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450" dirty="0" err="1">
                              <a:effectLst/>
                            </a:rPr>
                            <a:t>Parameter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Min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Max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 err="1">
                              <a:effectLst/>
                            </a:rPr>
                            <a:t>Seed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25042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𝐹𝐶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06718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𝐹𝐶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0.5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1.2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5065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45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ES" sz="145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0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1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40012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a 1">
                <a:extLst>
                  <a:ext uri="{FF2B5EF4-FFF2-40B4-BE49-F238E27FC236}">
                    <a16:creationId xmlns:a16="http://schemas.microsoft.com/office/drawing/2014/main" id="{89DDC26C-DF72-A05C-916E-07515AE2D6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7720812"/>
                  </p:ext>
                </p:extLst>
              </p:nvPr>
            </p:nvGraphicFramePr>
            <p:xfrm>
              <a:off x="7710977" y="5487514"/>
              <a:ext cx="2858449" cy="8839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964759">
                      <a:extLst>
                        <a:ext uri="{9D8B030D-6E8A-4147-A177-3AD203B41FA5}">
                          <a16:colId xmlns:a16="http://schemas.microsoft.com/office/drawing/2014/main" val="1632011019"/>
                        </a:ext>
                      </a:extLst>
                    </a:gridCol>
                    <a:gridCol w="481943">
                      <a:extLst>
                        <a:ext uri="{9D8B030D-6E8A-4147-A177-3AD203B41FA5}">
                          <a16:colId xmlns:a16="http://schemas.microsoft.com/office/drawing/2014/main" val="880913546"/>
                        </a:ext>
                      </a:extLst>
                    </a:gridCol>
                    <a:gridCol w="631205">
                      <a:extLst>
                        <a:ext uri="{9D8B030D-6E8A-4147-A177-3AD203B41FA5}">
                          <a16:colId xmlns:a16="http://schemas.microsoft.com/office/drawing/2014/main" val="192220430"/>
                        </a:ext>
                      </a:extLst>
                    </a:gridCol>
                    <a:gridCol w="780542">
                      <a:extLst>
                        <a:ext uri="{9D8B030D-6E8A-4147-A177-3AD203B41FA5}">
                          <a16:colId xmlns:a16="http://schemas.microsoft.com/office/drawing/2014/main" val="507308014"/>
                        </a:ext>
                      </a:extLst>
                    </a:gridCol>
                  </a:tblGrid>
                  <a:tr h="2209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1450" dirty="0" err="1">
                              <a:effectLst/>
                            </a:rPr>
                            <a:t>Parameter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Min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Max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 err="1">
                              <a:effectLst/>
                            </a:rPr>
                            <a:t>Seed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25042001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125000" r="-196226" b="-25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60671844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218919" r="-196226" b="-145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0.5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1.2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5065650"/>
                      </a:ext>
                    </a:extLst>
                  </a:tr>
                  <a:tr h="220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t="-327778" r="-196226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0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>
                              <a:effectLst/>
                            </a:rPr>
                            <a:t>1</a:t>
                          </a:r>
                          <a:endParaRPr lang="en-GB" sz="145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s-ES" sz="1450" dirty="0">
                              <a:effectLst/>
                            </a:rPr>
                            <a:t>0</a:t>
                          </a:r>
                          <a:endParaRPr lang="en-GB" sz="1450" dirty="0">
                            <a:effectLst/>
                            <a:latin typeface="Century Gothic" panose="020B0502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40012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2">
                <a:extLst>
                  <a:ext uri="{FF2B5EF4-FFF2-40B4-BE49-F238E27FC236}">
                    <a16:creationId xmlns:a16="http://schemas.microsoft.com/office/drawing/2014/main" id="{FE4D2F11-314A-E962-80AD-254682EE39EF}"/>
                  </a:ext>
                </a:extLst>
              </p:cNvPr>
              <p:cNvSpPr txBox="1"/>
              <p:nvPr/>
            </p:nvSpPr>
            <p:spPr>
              <a:xfrm>
                <a:off x="7951542" y="4762516"/>
                <a:ext cx="2377317" cy="558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𝑁𝑆𝐸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CuadroTexto 2">
                <a:extLst>
                  <a:ext uri="{FF2B5EF4-FFF2-40B4-BE49-F238E27FC236}">
                    <a16:creationId xmlns:a16="http://schemas.microsoft.com/office/drawing/2014/main" id="{FE4D2F11-314A-E962-80AD-254682EE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542" y="4762516"/>
                <a:ext cx="2377317" cy="558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ángulo 35">
            <a:extLst>
              <a:ext uri="{FF2B5EF4-FFF2-40B4-BE49-F238E27FC236}">
                <a16:creationId xmlns:a16="http://schemas.microsoft.com/office/drawing/2014/main" id="{3F5E6362-C52B-BA88-83E3-D9369FCD41CB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2. Methods</a:t>
            </a:r>
          </a:p>
        </p:txBody>
      </p:sp>
      <p:sp>
        <p:nvSpPr>
          <p:cNvPr id="53" name="Rectángulo 34">
            <a:extLst>
              <a:ext uri="{FF2B5EF4-FFF2-40B4-BE49-F238E27FC236}">
                <a16:creationId xmlns:a16="http://schemas.microsoft.com/office/drawing/2014/main" id="{95A39F9E-8CB0-5A71-2C15-16B9611501ED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2.3 Evapotranspiration</a:t>
            </a:r>
          </a:p>
        </p:txBody>
      </p:sp>
      <p:sp>
        <p:nvSpPr>
          <p:cNvPr id="54" name="Rectángulo 63">
            <a:extLst>
              <a:ext uri="{FF2B5EF4-FFF2-40B4-BE49-F238E27FC236}">
                <a16:creationId xmlns:a16="http://schemas.microsoft.com/office/drawing/2014/main" id="{092FE261-C98A-F9C3-410C-87321D41DB22}"/>
              </a:ext>
            </a:extLst>
          </p:cNvPr>
          <p:cNvSpPr/>
          <p:nvPr/>
        </p:nvSpPr>
        <p:spPr>
          <a:xfrm>
            <a:off x="570271" y="5292910"/>
            <a:ext cx="671030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s-ES" sz="1700" dirty="0">
                <a:latin typeface="+mj-lt"/>
              </a:rPr>
              <a:t> </a:t>
            </a:r>
            <a:r>
              <a:rPr lang="es-ES" sz="1700" dirty="0">
                <a:solidFill>
                  <a:srgbClr val="C2A36A"/>
                </a:solidFill>
                <a:latin typeface="+mj-lt"/>
              </a:rPr>
              <a:t>FC</a:t>
            </a:r>
            <a:r>
              <a:rPr lang="es-ES" sz="1700" baseline="-25000" dirty="0">
                <a:solidFill>
                  <a:srgbClr val="C2A36A"/>
                </a:solidFill>
                <a:latin typeface="+mj-lt"/>
              </a:rPr>
              <a:t>1</a:t>
            </a:r>
            <a:r>
              <a:rPr lang="es-ES" sz="1700" dirty="0">
                <a:latin typeface="+mj-lt"/>
              </a:rPr>
              <a:t>, </a:t>
            </a:r>
            <a:r>
              <a:rPr lang="es-ES" sz="1700" dirty="0">
                <a:solidFill>
                  <a:srgbClr val="C2A36A"/>
                </a:solidFill>
                <a:latin typeface="+mj-lt"/>
              </a:rPr>
              <a:t>FC</a:t>
            </a:r>
            <a:r>
              <a:rPr lang="es-ES" sz="1700" baseline="-25000" dirty="0">
                <a:solidFill>
                  <a:srgbClr val="C2A36A"/>
                </a:solidFill>
                <a:latin typeface="+mj-lt"/>
              </a:rPr>
              <a:t>2</a:t>
            </a:r>
            <a:r>
              <a:rPr lang="es-ES" sz="1700" dirty="0">
                <a:latin typeface="+mj-lt"/>
              </a:rPr>
              <a:t>, </a:t>
            </a:r>
            <a:r>
              <a:rPr lang="es-ES" sz="1700" dirty="0">
                <a:solidFill>
                  <a:srgbClr val="C2A36A"/>
                </a:solidFill>
                <a:latin typeface="+mj-lt"/>
              </a:rPr>
              <a:t>p</a:t>
            </a:r>
            <a:r>
              <a:rPr lang="es-ES" sz="1700" baseline="-25000" dirty="0">
                <a:solidFill>
                  <a:srgbClr val="C2A36A"/>
                </a:solidFill>
                <a:latin typeface="+mj-lt"/>
              </a:rPr>
              <a:t>1</a:t>
            </a:r>
            <a:r>
              <a:rPr lang="es-ES" sz="1700" dirty="0">
                <a:latin typeface="+mj-lt"/>
              </a:rPr>
              <a:t>: </a:t>
            </a:r>
            <a:r>
              <a:rPr lang="es-ES" sz="1700" dirty="0" err="1">
                <a:latin typeface="+mj-lt"/>
              </a:rPr>
              <a:t>automatic</a:t>
            </a:r>
            <a:r>
              <a:rPr lang="es-ES" sz="1700" dirty="0">
                <a:latin typeface="+mj-lt"/>
              </a:rPr>
              <a:t> </a:t>
            </a:r>
            <a:r>
              <a:rPr lang="es-ES" sz="1700" dirty="0" err="1">
                <a:latin typeface="+mj-lt"/>
              </a:rPr>
              <a:t>calibration</a:t>
            </a:r>
            <a:endParaRPr lang="es-ES" sz="17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500" dirty="0">
                <a:latin typeface="+mj-lt"/>
              </a:rPr>
              <a:t>Target: 		</a:t>
            </a:r>
            <a:r>
              <a:rPr lang="es-ES" sz="1500" dirty="0" err="1">
                <a:latin typeface="+mj-lt"/>
              </a:rPr>
              <a:t>monthly</a:t>
            </a:r>
            <a:r>
              <a:rPr lang="es-ES" sz="1500" dirty="0">
                <a:latin typeface="+mj-lt"/>
              </a:rPr>
              <a:t> ET time series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500" dirty="0" err="1">
                <a:latin typeface="+mj-lt"/>
              </a:rPr>
              <a:t>Algorithm</a:t>
            </a:r>
            <a:r>
              <a:rPr lang="es-ES" sz="1500" dirty="0">
                <a:latin typeface="+mj-lt"/>
              </a:rPr>
              <a:t>:		SCEUA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500" dirty="0" err="1">
                <a:latin typeface="+mj-lt"/>
              </a:rPr>
              <a:t>Objective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function</a:t>
            </a:r>
            <a:r>
              <a:rPr lang="es-ES" sz="1500" dirty="0">
                <a:latin typeface="+mj-lt"/>
              </a:rPr>
              <a:t>:	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1500" dirty="0" err="1">
                <a:latin typeface="+mj-lt"/>
              </a:rPr>
              <a:t>Periods</a:t>
            </a:r>
            <a:r>
              <a:rPr lang="es-ES" sz="1500" dirty="0">
                <a:latin typeface="+mj-lt"/>
              </a:rPr>
              <a:t>:		4 </a:t>
            </a:r>
            <a:r>
              <a:rPr lang="es-ES" sz="1500" dirty="0" err="1">
                <a:latin typeface="+mj-lt"/>
              </a:rPr>
              <a:t>years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calibration</a:t>
            </a:r>
            <a:r>
              <a:rPr lang="es-ES" sz="1500" dirty="0">
                <a:latin typeface="+mj-lt"/>
              </a:rPr>
              <a:t> + 10 </a:t>
            </a:r>
            <a:r>
              <a:rPr lang="es-ES" sz="1500" dirty="0" err="1">
                <a:latin typeface="+mj-lt"/>
              </a:rPr>
              <a:t>years</a:t>
            </a:r>
            <a:r>
              <a:rPr lang="es-ES" sz="1500" dirty="0">
                <a:latin typeface="+mj-lt"/>
              </a:rPr>
              <a:t> </a:t>
            </a:r>
            <a:r>
              <a:rPr lang="es-ES" sz="1500" dirty="0" err="1">
                <a:latin typeface="+mj-lt"/>
              </a:rPr>
              <a:t>validation</a:t>
            </a:r>
            <a:endParaRPr lang="es-E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72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  <p:bldP spid="51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C8544-5EC1-F410-B852-141A5664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algn="r"/>
            <a:fld id="{7D8D6712-178E-4327-BF4B-3C7A1D344E7B}" type="slidenum">
              <a:rPr lang="es-ES" smtClean="0">
                <a:solidFill>
                  <a:srgbClr val="FFFFFF"/>
                </a:solidFill>
                <a:latin typeface="+mj-lt"/>
              </a:rPr>
              <a:pPr algn="r"/>
              <a:t>9</a:t>
            </a:fld>
            <a:endParaRPr lang="es-E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Rectángulo 15">
            <a:extLst>
              <a:ext uri="{FF2B5EF4-FFF2-40B4-BE49-F238E27FC236}">
                <a16:creationId xmlns:a16="http://schemas.microsoft.com/office/drawing/2014/main" id="{F0440C51-A0C5-2D27-6952-D80D548A7239}"/>
              </a:ext>
            </a:extLst>
          </p:cNvPr>
          <p:cNvSpPr/>
          <p:nvPr/>
        </p:nvSpPr>
        <p:spPr>
          <a:xfrm>
            <a:off x="570271" y="3598755"/>
            <a:ext cx="5461884" cy="705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Lack of sensitivity.</a:t>
            </a:r>
          </a:p>
          <a:p>
            <a:pPr marL="342900" indent="-342900">
              <a:lnSpc>
                <a:spcPct val="150000"/>
              </a:lnSpc>
              <a:buFont typeface="Century Gothic" panose="020B0502020202020204" pitchFamily="34" charset="0"/>
              <a:buChar char="−"/>
            </a:pPr>
            <a:r>
              <a:rPr lang="en-GB" sz="1700" dirty="0">
                <a:latin typeface="+mj-lt"/>
              </a:rPr>
              <a:t>Observed data is not reliable.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5ECFBE7-5D28-29D9-E7A4-0B05CF7CA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30907"/>
              </p:ext>
            </p:extLst>
          </p:nvPr>
        </p:nvGraphicFramePr>
        <p:xfrm>
          <a:off x="611061" y="2466746"/>
          <a:ext cx="4645026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3268">
                  <a:extLst>
                    <a:ext uri="{9D8B030D-6E8A-4147-A177-3AD203B41FA5}">
                      <a16:colId xmlns:a16="http://schemas.microsoft.com/office/drawing/2014/main" val="908293188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270582556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1515616448"/>
                    </a:ext>
                  </a:extLst>
                </a:gridCol>
                <a:gridCol w="705168">
                  <a:extLst>
                    <a:ext uri="{9D8B030D-6E8A-4147-A177-3AD203B41FA5}">
                      <a16:colId xmlns:a16="http://schemas.microsoft.com/office/drawing/2014/main" val="723943313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2841877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T</a:t>
                      </a:r>
                      <a:r>
                        <a:rPr lang="es-ES" sz="1400" baseline="-25000" dirty="0"/>
                        <a:t>b</a:t>
                      </a:r>
                      <a:endParaRPr lang="en-GB" sz="1400" baseline="-25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DDF</a:t>
                      </a:r>
                      <a:r>
                        <a:rPr lang="es-ES" sz="1400" baseline="-25000" dirty="0"/>
                        <a:t>1</a:t>
                      </a:r>
                      <a:endParaRPr lang="en-GB" sz="1400" baseline="-25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DDF</a:t>
                      </a:r>
                      <a:r>
                        <a:rPr lang="es-ES" sz="1400" baseline="-25000" dirty="0"/>
                        <a:t>2</a:t>
                      </a:r>
                      <a:endParaRPr lang="en-GB" sz="1400" baseline="-25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f1 cal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1" kern="1200" dirty="0">
                          <a:solidFill>
                            <a:schemeClr val="tx1"/>
                          </a:solidFill>
                        </a:rPr>
                        <a:t>f1 val</a:t>
                      </a:r>
                      <a:endParaRPr lang="en-GB" sz="1400" b="1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2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4.8 </a:t>
                      </a:r>
                      <a:r>
                        <a:rPr lang="en-GB" sz="1400" dirty="0"/>
                        <a:t>°</a:t>
                      </a:r>
                      <a:r>
                        <a:rPr lang="es-ES" sz="1400" dirty="0"/>
                        <a:t>C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4.71 mm/</a:t>
                      </a:r>
                      <a:r>
                        <a:rPr lang="en-GB" sz="1400" dirty="0"/>
                        <a:t>°</a:t>
                      </a:r>
                      <a:r>
                        <a:rPr lang="es-ES" sz="1400" dirty="0"/>
                        <a:t>C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8.82 mm/</a:t>
                      </a:r>
                      <a:r>
                        <a:rPr lang="en-GB" sz="1400" dirty="0"/>
                        <a:t>°</a:t>
                      </a:r>
                      <a:r>
                        <a:rPr lang="es-ES" sz="1400" dirty="0"/>
                        <a:t>C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0.878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0.876</a:t>
                      </a:r>
                      <a:endParaRPr lang="en-GB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851698"/>
                  </a:ext>
                </a:extLst>
              </a:tr>
            </a:tbl>
          </a:graphicData>
        </a:graphic>
      </p:graphicFrame>
      <p:pic>
        <p:nvPicPr>
          <p:cNvPr id="6" name="Imagen 35" descr="Mapa&#10;&#10;Descripción generada automáticamente">
            <a:extLst>
              <a:ext uri="{FF2B5EF4-FFF2-40B4-BE49-F238E27FC236}">
                <a16:creationId xmlns:a16="http://schemas.microsoft.com/office/drawing/2014/main" id="{35726CFE-20B2-ED66-7995-BC9D582AC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49" y="1601043"/>
            <a:ext cx="5760000" cy="2502901"/>
          </a:xfrm>
          <a:prstGeom prst="rect">
            <a:avLst/>
          </a:prstGeom>
        </p:spPr>
      </p:pic>
      <p:pic>
        <p:nvPicPr>
          <p:cNvPr id="8" name="Imagen 29" descr="Imagen que contiene Histograma&#10;&#10;Descripción generada automáticamente">
            <a:extLst>
              <a:ext uri="{FF2B5EF4-FFF2-40B4-BE49-F238E27FC236}">
                <a16:creationId xmlns:a16="http://schemas.microsoft.com/office/drawing/2014/main" id="{9A2BA2C2-233C-3CCC-89C3-F95184645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549" y="1320730"/>
            <a:ext cx="5760000" cy="4892964"/>
          </a:xfrm>
          <a:prstGeom prst="rect">
            <a:avLst/>
          </a:prstGeom>
        </p:spPr>
      </p:pic>
      <p:sp>
        <p:nvSpPr>
          <p:cNvPr id="16" name="Rectángulo 35">
            <a:extLst>
              <a:ext uri="{FF2B5EF4-FFF2-40B4-BE49-F238E27FC236}">
                <a16:creationId xmlns:a16="http://schemas.microsoft.com/office/drawing/2014/main" id="{30273345-576A-2FF0-D0D2-DCDE25C88A92}"/>
              </a:ext>
            </a:extLst>
          </p:cNvPr>
          <p:cNvSpPr/>
          <p:nvPr/>
        </p:nvSpPr>
        <p:spPr>
          <a:xfrm>
            <a:off x="570271" y="1308469"/>
            <a:ext cx="3217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>
                <a:solidFill>
                  <a:srgbClr val="00B0F0"/>
                </a:solidFill>
                <a:latin typeface="+mj-lt"/>
              </a:rPr>
              <a:t>3. Results</a:t>
            </a:r>
          </a:p>
        </p:txBody>
      </p:sp>
      <p:sp>
        <p:nvSpPr>
          <p:cNvPr id="17" name="Rectángulo 34">
            <a:extLst>
              <a:ext uri="{FF2B5EF4-FFF2-40B4-BE49-F238E27FC236}">
                <a16:creationId xmlns:a16="http://schemas.microsoft.com/office/drawing/2014/main" id="{2A0CE878-083C-1C26-4DFA-F2B22D980FF6}"/>
              </a:ext>
            </a:extLst>
          </p:cNvPr>
          <p:cNvSpPr/>
          <p:nvPr/>
        </p:nvSpPr>
        <p:spPr>
          <a:xfrm>
            <a:off x="570271" y="1658849"/>
            <a:ext cx="3217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96600"/>
                </a:solidFill>
                <a:latin typeface="+mj-lt"/>
              </a:rPr>
              <a:t>3.1 Snow cover</a:t>
            </a:r>
          </a:p>
        </p:txBody>
      </p:sp>
    </p:spTree>
    <p:extLst>
      <p:ext uri="{BB962C8B-B14F-4D97-AF65-F5344CB8AC3E}">
        <p14:creationId xmlns:p14="http://schemas.microsoft.com/office/powerpoint/2010/main" val="40672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DF9156C17D5A4C8F94D336D88B7B06" ma:contentTypeVersion="10" ma:contentTypeDescription="Create a new document." ma:contentTypeScope="" ma:versionID="e8a152f09d171bf4384ffd15ebac45b9">
  <xsd:schema xmlns:xsd="http://www.w3.org/2001/XMLSchema" xmlns:xs="http://www.w3.org/2001/XMLSchema" xmlns:p="http://schemas.microsoft.com/office/2006/metadata/properties" xmlns:ns1="http://schemas.microsoft.com/sharepoint/v3" xmlns:ns2="eb3f7de7-c935-4ca6-a12c-1f73773710ec" xmlns:ns3="e0613b64-eea6-4682-96b3-04360ec05e59" targetNamespace="http://schemas.microsoft.com/office/2006/metadata/properties" ma:root="true" ma:fieldsID="936e03a2433ed650a9f4242061a9635b" ns1:_="" ns2:_="" ns3:_="">
    <xsd:import namespace="http://schemas.microsoft.com/sharepoint/v3"/>
    <xsd:import namespace="eb3f7de7-c935-4ca6-a12c-1f73773710ec"/>
    <xsd:import namespace="e0613b64-eea6-4682-96b3-04360ec05e5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enesDocumentType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f7de7-c935-4ca6-a12c-1f73773710ec" elementFormDefault="qualified">
    <xsd:import namespace="http://schemas.microsoft.com/office/2006/documentManagement/types"/>
    <xsd:import namespace="http://schemas.microsoft.com/office/infopath/2007/PartnerControls"/>
    <xsd:element name="KenesDocumentTypeId" ma:index="10" nillable="true" ma:displayName="KenesDocumentTypeId" ma:list="{5ca2ab15-5c4e-45db-95e6-5cb4dd45d1b1}" ma:internalName="KenesDocumentTypeId" ma:showField="Title" ma:web="eb3f7de7-c935-4ca6-a12c-1f73773710ec">
      <xsd:simpleType>
        <xsd:restriction base="dms:Lookup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613b64-eea6-4682-96b3-04360ec05e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KenesDocumentTypeId xmlns="eb3f7de7-c935-4ca6-a12c-1f73773710ec" xsi:nil="true"/>
    <_ip_UnifiedCompliancePolicyProperties xmlns="http://schemas.microsoft.com/sharepoint/v3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BAAFAFA-F44E-4C2E-BA20-46207DAD73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1E6151-5B35-43AF-AF9C-CE2BC42884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3f7de7-c935-4ca6-a12c-1f73773710ec"/>
    <ds:schemaRef ds:uri="e0613b64-eea6-4682-96b3-04360ec05e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430127-5BF3-41CF-ACBE-080B6DB095C5}">
  <ds:schemaRefs>
    <ds:schemaRef ds:uri="http://schemas.microsoft.com/office/infopath/2007/PartnerControls"/>
    <ds:schemaRef ds:uri="http://schemas.microsoft.com/office/2006/documentManagement/types"/>
    <ds:schemaRef ds:uri="e0613b64-eea6-4682-96b3-04360ec05e59"/>
    <ds:schemaRef ds:uri="http://purl.org/dc/terms/"/>
    <ds:schemaRef ds:uri="http://purl.org/dc/elements/1.1/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eb3f7de7-c935-4ca6-a12c-1f73773710e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1122</Words>
  <Application>Microsoft Office PowerPoint</Application>
  <PresentationFormat>Widescreen</PresentationFormat>
  <Paragraphs>326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Abadi</vt:lpstr>
      <vt:lpstr>Abadi Extra Light</vt:lpstr>
      <vt:lpstr>Arial</vt:lpstr>
      <vt:lpstr>Calibri</vt:lpstr>
      <vt:lpstr>Calibri Light</vt:lpstr>
      <vt:lpstr>Cambria Math</vt:lpstr>
      <vt:lpstr>Century Gothic</vt:lpstr>
      <vt:lpstr>LM Roman 10</vt:lpstr>
      <vt:lpstr>Montserrat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AHORA LOS CONGRESOS DE PANLAR SON ANUALES   NO SE PIERDA PANLAR 2019, DEL 27 AL 30 DE ABRIL EN QUITO</dc:title>
  <dc:creator>Laura Moyano</dc:creator>
  <cp:lastModifiedBy>CASADO RODRIGUEZ, JESUS</cp:lastModifiedBy>
  <cp:revision>32</cp:revision>
  <dcterms:created xsi:type="dcterms:W3CDTF">2018-03-28T08:54:19Z</dcterms:created>
  <dcterms:modified xsi:type="dcterms:W3CDTF">2022-06-24T05:30:50Z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0x010100ABDF9156C17D5A4C8F94D336D88B7B06</vt:lpwstr>
  </property>
  <property fmtid="{D5CDD505-2E9C-101B-9397-08002B2CF9AE}" pid="3" name="Order">
    <vt:r8>17239200</vt:r8>
  </property>
</Properties>
</file>